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3" r:id="rId1"/>
  </p:sldMasterIdLst>
  <p:notesMasterIdLst>
    <p:notesMasterId r:id="rId65"/>
  </p:notesMasterIdLst>
  <p:handoutMasterIdLst>
    <p:handoutMasterId r:id="rId66"/>
  </p:handoutMasterIdLst>
  <p:sldIdLst>
    <p:sldId id="256" r:id="rId2"/>
    <p:sldId id="259" r:id="rId3"/>
    <p:sldId id="266" r:id="rId4"/>
    <p:sldId id="276" r:id="rId5"/>
    <p:sldId id="267" r:id="rId6"/>
    <p:sldId id="377" r:id="rId7"/>
    <p:sldId id="378" r:id="rId8"/>
    <p:sldId id="268" r:id="rId9"/>
    <p:sldId id="300" r:id="rId10"/>
    <p:sldId id="269" r:id="rId11"/>
    <p:sldId id="368" r:id="rId12"/>
    <p:sldId id="288" r:id="rId13"/>
    <p:sldId id="290" r:id="rId14"/>
    <p:sldId id="291" r:id="rId15"/>
    <p:sldId id="302" r:id="rId16"/>
    <p:sldId id="341" r:id="rId17"/>
    <p:sldId id="306" r:id="rId18"/>
    <p:sldId id="312" r:id="rId19"/>
    <p:sldId id="314" r:id="rId20"/>
    <p:sldId id="316" r:id="rId21"/>
    <p:sldId id="317" r:id="rId22"/>
    <p:sldId id="318" r:id="rId23"/>
    <p:sldId id="344" r:id="rId24"/>
    <p:sldId id="345" r:id="rId25"/>
    <p:sldId id="346" r:id="rId26"/>
    <p:sldId id="333" r:id="rId27"/>
    <p:sldId id="335" r:id="rId28"/>
    <p:sldId id="334" r:id="rId29"/>
    <p:sldId id="338" r:id="rId30"/>
    <p:sldId id="343" r:id="rId31"/>
    <p:sldId id="342" r:id="rId32"/>
    <p:sldId id="347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80" r:id="rId60"/>
    <p:sldId id="382" r:id="rId61"/>
    <p:sldId id="383" r:id="rId62"/>
    <p:sldId id="299" r:id="rId63"/>
    <p:sldId id="277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6614" autoAdjust="0"/>
  </p:normalViewPr>
  <p:slideViewPr>
    <p:cSldViewPr snapToGrid="0">
      <p:cViewPr varScale="1">
        <p:scale>
          <a:sx n="88" d="100"/>
          <a:sy n="88" d="100"/>
        </p:scale>
        <p:origin x="6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DEC757-2D0C-4BE9-85B1-F00026FFCD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D9498-E790-44FD-B72B-56AE3A5C5A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0071F-FAC1-421F-915A-5704092833AC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1171D-234D-4691-934C-4986B90994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9880A-C94E-4AC5-BF0C-406ABA403B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EFACE-1F71-4C81-B938-AF456E130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87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4591D-92F8-4914-8437-FDD704F81190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260EC-AEA1-4EAB-85F7-636613034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1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EF506-11FB-4853-9FC9-9A4542816A36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AA0A9-047F-46FB-A166-FDAE5AEF490F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6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38924-88F6-4E45-9825-B06BE9CA0A9E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0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" y="1062318"/>
            <a:ext cx="11917680" cy="5238908"/>
          </a:xfrm>
        </p:spPr>
        <p:txBody>
          <a:bodyPr/>
          <a:lstStyle>
            <a:lvl1pPr marL="91440" indent="-91440">
              <a:buFont typeface="Wingdings" panose="05000000000000000000" pitchFamily="2" charset="2"/>
              <a:buChar char="Ø"/>
              <a:defRPr sz="3200">
                <a:latin typeface="+mn-lt"/>
                <a:ea typeface="Cambria" panose="02040503050406030204" pitchFamily="18" charset="0"/>
              </a:defRPr>
            </a:lvl1pPr>
            <a:lvl2pPr marL="384048" indent="-182880">
              <a:buFont typeface="Arial" panose="020B0604020202020204" pitchFamily="34" charset="0"/>
              <a:buChar char="•"/>
              <a:defRPr sz="2600">
                <a:latin typeface="+mn-lt"/>
                <a:ea typeface="Cambria" panose="02040503050406030204" pitchFamily="18" charset="0"/>
              </a:defRPr>
            </a:lvl2pPr>
            <a:lvl3pPr marL="566928" indent="-182880">
              <a:buFont typeface="Arial" panose="020B0604020202020204" pitchFamily="34" charset="0"/>
              <a:buChar char="•"/>
              <a:defRPr>
                <a:latin typeface="+mn-lt"/>
                <a:ea typeface="Cambria" panose="02040503050406030204" pitchFamily="18" charset="0"/>
              </a:defRPr>
            </a:lvl3pPr>
            <a:lvl4pPr marL="749808" indent="-182880">
              <a:buFont typeface="Arial" panose="020B0604020202020204" pitchFamily="34" charset="0"/>
              <a:buChar char="•"/>
              <a:defRPr>
                <a:latin typeface="+mn-lt"/>
                <a:ea typeface="Cambria" panose="02040503050406030204" pitchFamily="18" charset="0"/>
              </a:defRPr>
            </a:lvl4pPr>
            <a:lvl5pPr marL="932688" indent="-182880"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6D67-EA8E-4661-B436-D807AB3D5D7F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D8850-239A-4371-9602-B6DD71D245AE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42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08BF3-7610-4763-84EB-907659982937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4525-C4F6-45D6-B8DC-06DBE88EDD4B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77E2-E764-4EDE-B085-AE2CEAF267C5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5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36A75-D5E9-4570-811B-96F9A6328281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5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13B72B-588B-4114-8092-B3F2C537220A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1926-746C-4839-A430-AE2F23CA496B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" y="162367"/>
            <a:ext cx="11917680" cy="698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15154"/>
            <a:ext cx="11696700" cy="52860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69F980-49A4-4D45-9A7A-27EBBC57BF2F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71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rgbClr val="0070C0"/>
          </a:solidFill>
          <a:latin typeface="+mn-lt"/>
          <a:ea typeface="Cambria" panose="02040503050406030204" pitchFamily="18" charset="0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rgbClr val="C00000"/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uratinfotech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rimca.edu.in/img_pro_faculty/2018/PBG_StaffProfile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katariayash007@gmail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tex.com/tools-components/test-tools/test-case-specification/" TargetMode="External"/><Relationship Id="rId3" Type="http://schemas.openxmlformats.org/officeDocument/2006/relationships/hyperlink" Target="https://docs.microsoft.com/enus/dotnet/standard/design-guidelines/" TargetMode="External"/><Relationship Id="rId7" Type="http://schemas.openxmlformats.org/officeDocument/2006/relationships/hyperlink" Target="https://www.guru99.com/testing-tools.html" TargetMode="External"/><Relationship Id="rId2" Type="http://schemas.openxmlformats.org/officeDocument/2006/relationships/hyperlink" Target="https://docs.microsoft.com/enus/dotnet/csharp/programming-guide/inside-aprogram/coding-conven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olsqa.com/software-testing/test-case-specification/" TargetMode="External"/><Relationship Id="rId5" Type="http://schemas.openxmlformats.org/officeDocument/2006/relationships/hyperlink" Target="https://www.guru99.com/software-testing.html" TargetMode="External"/><Relationship Id="rId4" Type="http://schemas.openxmlformats.org/officeDocument/2006/relationships/hyperlink" Target="https://docs.microsoft.com/en-us/aspnet/tutorials" TargetMode="External"/><Relationship Id="rId9" Type="http://schemas.openxmlformats.org/officeDocument/2006/relationships/hyperlink" Target="https://www.tutorialspoint.com/software_testing_dictionary/test_tools.htm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CCC3-6C04-4519-A842-780A73E86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2239" y="2548112"/>
            <a:ext cx="8185807" cy="467161"/>
          </a:xfrm>
        </p:spPr>
        <p:txBody>
          <a:bodyPr>
            <a:noAutofit/>
          </a:bodyPr>
          <a:lstStyle/>
          <a:p>
            <a:pPr algn="ctr"/>
            <a:r>
              <a:rPr lang="en-US" sz="2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Placement Management System (Company Module)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8B9CE-B934-479A-817E-73681489C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015" y="4498382"/>
            <a:ext cx="7543800" cy="1518034"/>
          </a:xfrm>
        </p:spPr>
        <p:txBody>
          <a:bodyPr>
            <a:noAutofit/>
          </a:bodyPr>
          <a:lstStyle/>
          <a:p>
            <a:pPr algn="ctr"/>
            <a:r>
              <a:rPr lang="en-US" sz="1600" b="1" dirty="0"/>
              <a:t>201706100610037 : yash h. kataria</a:t>
            </a:r>
          </a:p>
          <a:p>
            <a:pPr algn="ctr"/>
            <a:r>
              <a:rPr lang="en-US" sz="1600" b="1" dirty="0"/>
              <a:t>201706100610024 : Praneet m. kaisare</a:t>
            </a:r>
          </a:p>
          <a:p>
            <a:pPr algn="ctr"/>
            <a:r>
              <a:rPr lang="en-US" sz="1600" b="1" dirty="0"/>
              <a:t>201706100610055 : pulkit s. Bhagwate</a:t>
            </a:r>
          </a:p>
          <a:p>
            <a:pPr algn="ctr"/>
            <a:r>
              <a:rPr lang="en-US" sz="1600" b="1" dirty="0"/>
              <a:t>201706100610021 : Abdulla a. Shaikh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F0319C5-71C3-477A-9BE9-45176FBA6901}"/>
              </a:ext>
            </a:extLst>
          </p:cNvPr>
          <p:cNvSpPr txBox="1">
            <a:spLocks/>
          </p:cNvSpPr>
          <p:nvPr/>
        </p:nvSpPr>
        <p:spPr>
          <a:xfrm>
            <a:off x="1100349" y="624246"/>
            <a:ext cx="10037019" cy="16445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A project presentation</a:t>
            </a:r>
          </a:p>
          <a:p>
            <a:pPr algn="ctr"/>
            <a:r>
              <a:rPr lang="en-US" sz="2000" b="1" dirty="0"/>
              <a:t> for the subject of</a:t>
            </a:r>
          </a:p>
          <a:p>
            <a:pPr algn="ctr"/>
            <a:r>
              <a:rPr lang="en-US" sz="2000" b="1" dirty="0"/>
              <a:t>060060612: DSE10 Project (PW)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919A6A6-5315-4A97-A0DC-10B705FB7B9A}"/>
              </a:ext>
            </a:extLst>
          </p:cNvPr>
          <p:cNvSpPr txBox="1">
            <a:spLocks/>
          </p:cNvSpPr>
          <p:nvPr/>
        </p:nvSpPr>
        <p:spPr>
          <a:xfrm>
            <a:off x="2216015" y="3333783"/>
            <a:ext cx="7543800" cy="8572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Presented on : 13/04/2020</a:t>
            </a:r>
          </a:p>
          <a:p>
            <a:pPr algn="ctr"/>
            <a:r>
              <a:rPr lang="en-US" sz="1800" dirty="0"/>
              <a:t>By:</a:t>
            </a:r>
          </a:p>
        </p:txBody>
      </p:sp>
    </p:spTree>
    <p:extLst>
      <p:ext uri="{BB962C8B-B14F-4D97-AF65-F5344CB8AC3E}">
        <p14:creationId xmlns:p14="http://schemas.microsoft.com/office/powerpoint/2010/main" val="49218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809D-BEAD-4ACF-BCBA-A5E2F786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Proposed System : </a:t>
            </a:r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Exciting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47082-5CC1-4AC4-9083-BA3E6784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" y="1411940"/>
            <a:ext cx="11917680" cy="4889285"/>
          </a:xfrm>
        </p:spPr>
        <p:txBody>
          <a:bodyPr>
            <a:normAutofit/>
          </a:bodyPr>
          <a:lstStyle/>
          <a:p>
            <a:pPr lvl="0"/>
            <a:r>
              <a:rPr lang="en-IN" dirty="0">
                <a:latin typeface="Cambria" pitchFamily="18" charset="0"/>
              </a:rPr>
              <a:t>Maintaining N-years records of the company’s details.</a:t>
            </a:r>
            <a:endParaRPr lang="en-US" dirty="0">
              <a:latin typeface="Cambria" pitchFamily="18" charset="0"/>
            </a:endParaRPr>
          </a:p>
          <a:p>
            <a:pPr lvl="0"/>
            <a:r>
              <a:rPr lang="en-IN" dirty="0">
                <a:latin typeface="Cambria" pitchFamily="18" charset="0"/>
              </a:rPr>
              <a:t>Generating Schedule of the interview while prioritizing companies according to higher stipend and package amount. 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5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7E78-3111-4FC9-906D-E2767901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Overview of coding Specification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457681"/>
              </p:ext>
            </p:extLst>
          </p:nvPr>
        </p:nvGraphicFramePr>
        <p:xfrm>
          <a:off x="410956" y="1596919"/>
          <a:ext cx="8368977" cy="378491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773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Control</a:t>
                      </a:r>
                      <a:endParaRPr lang="en-US" sz="14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mbria" pitchFamily="18" charset="0"/>
                          <a:ea typeface="Cambria" pitchFamily="18" charset="0"/>
                        </a:rPr>
                        <a:t>Prefix</a:t>
                      </a:r>
                      <a:endParaRPr lang="en-US" sz="1400" b="1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Control</a:t>
                      </a:r>
                      <a:endParaRPr lang="en-US" sz="14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Prefix</a:t>
                      </a:r>
                      <a:endParaRPr lang="en-US" sz="14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 Label</a:t>
                      </a:r>
                      <a:endParaRPr lang="en-US" sz="11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  <a:latin typeface="Cambria" pitchFamily="18" charset="0"/>
                          <a:ea typeface="Cambria" pitchFamily="18" charset="0"/>
                        </a:rPr>
                        <a:t>lbl</a:t>
                      </a:r>
                      <a:endParaRPr lang="en-US" sz="1100" b="0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</a:rPr>
                        <a:t>CheckBoxList</a:t>
                      </a:r>
                      <a:endParaRPr lang="en-US" sz="1100" b="1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cbl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ambria" pitchFamily="18" charset="0"/>
                          <a:ea typeface="Cambria" pitchFamily="18" charset="0"/>
                        </a:rPr>
                        <a:t>TextBox</a:t>
                      </a:r>
                      <a:endParaRPr lang="en-US" sz="11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99110" algn="ctr"/>
                        </a:tabLs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txt	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</a:rPr>
                        <a:t>RadioButton</a:t>
                      </a:r>
                      <a:endParaRPr lang="en-US" sz="1100" b="1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rdb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ambria" pitchFamily="18" charset="0"/>
                          <a:ea typeface="Cambria" pitchFamily="18" charset="0"/>
                        </a:rPr>
                        <a:t>DataGrid</a:t>
                      </a:r>
                      <a:endParaRPr lang="en-US" sz="11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dg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</a:rPr>
                        <a:t>RadioButtonList</a:t>
                      </a:r>
                      <a:endParaRPr lang="en-US" sz="1100" b="1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rbl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Button</a:t>
                      </a:r>
                      <a:endParaRPr lang="en-US" sz="11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  <a:latin typeface="Cambria" pitchFamily="18" charset="0"/>
                          <a:ea typeface="Cambria" pitchFamily="18" charset="0"/>
                        </a:rPr>
                        <a:t>btn</a:t>
                      </a:r>
                      <a:endParaRPr lang="en-US" sz="1100" b="0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</a:rPr>
                        <a:t>Image</a:t>
                      </a:r>
                      <a:endParaRPr lang="en-US" sz="1100" b="1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img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ambria" pitchFamily="18" charset="0"/>
                          <a:ea typeface="Cambria" pitchFamily="18" charset="0"/>
                        </a:rPr>
                        <a:t>ImageButton</a:t>
                      </a:r>
                      <a:endParaRPr lang="en-US" sz="11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imb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</a:rPr>
                        <a:t>Panel</a:t>
                      </a:r>
                      <a:endParaRPr lang="en-US" sz="1100" b="1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pnl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Hyperlink</a:t>
                      </a:r>
                      <a:endParaRPr lang="en-US" sz="11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hl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</a:rPr>
                        <a:t>PlaceHolder</a:t>
                      </a:r>
                      <a:endParaRPr lang="en-US" sz="1100" b="1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ph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ambria" pitchFamily="18" charset="0"/>
                          <a:ea typeface="Cambria" pitchFamily="18" charset="0"/>
                        </a:rPr>
                        <a:t>DropDownList</a:t>
                      </a:r>
                      <a:endParaRPr lang="en-US" sz="11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ddl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</a:rPr>
                        <a:t>Table</a:t>
                      </a:r>
                      <a:endParaRPr lang="en-US" sz="1100" b="1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tbl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ambria" pitchFamily="18" charset="0"/>
                          <a:ea typeface="Cambria" pitchFamily="18" charset="0"/>
                        </a:rPr>
                        <a:t>Gridview</a:t>
                      </a:r>
                      <a:endParaRPr lang="en-US" sz="11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grd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</a:rPr>
                        <a:t>Repeater</a:t>
                      </a:r>
                      <a:endParaRPr lang="en-US" sz="1100" b="1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rep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ambria" pitchFamily="18" charset="0"/>
                          <a:ea typeface="Cambria" pitchFamily="18" charset="0"/>
                        </a:rPr>
                        <a:t>DataList</a:t>
                      </a:r>
                      <a:endParaRPr lang="en-US" sz="11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Cambria" pitchFamily="18" charset="0"/>
                          <a:ea typeface="Cambria" pitchFamily="18" charset="0"/>
                        </a:rPr>
                        <a:t>dl</a:t>
                      </a:r>
                      <a:endParaRPr lang="en-US" sz="1100" b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Checkbox</a:t>
                      </a:r>
                      <a:endParaRPr lang="en-US" sz="1100" b="1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  <a:latin typeface="Cambria" pitchFamily="18" charset="0"/>
                          <a:ea typeface="Cambria" pitchFamily="18" charset="0"/>
                        </a:rPr>
                        <a:t>cbx</a:t>
                      </a:r>
                      <a:endParaRPr lang="en-US" sz="1100" b="0" dirty="0">
                        <a:solidFill>
                          <a:srgbClr val="003300"/>
                        </a:solidFill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03076" y="1009134"/>
            <a:ext cx="6411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Cambria" pitchFamily="18" charset="0"/>
                <a:ea typeface="Cambria" pitchFamily="18" charset="0"/>
              </a:rPr>
              <a:t>appropriate prefix for each of the UI elements :-</a:t>
            </a:r>
            <a:endParaRPr lang="en-US" sz="2400" dirty="0">
              <a:solidFill>
                <a:srgbClr val="FF000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2" y="843867"/>
            <a:ext cx="11917680" cy="36933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  <a:latin typeface="Cambria" pitchFamily="18" charset="0"/>
              </a:rPr>
              <a:t>System Design : </a:t>
            </a:r>
            <a:r>
              <a:rPr lang="en-US" sz="4400" dirty="0">
                <a:latin typeface="Cambria" pitchFamily="18" charset="0"/>
              </a:rPr>
              <a:t>Data Dictionary with Constraints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000" dirty="0"/>
              <a:t> </a:t>
            </a:r>
            <a:r>
              <a:rPr lang="en-US" sz="3300" dirty="0">
                <a:latin typeface="Cambria" pitchFamily="18" charset="0"/>
              </a:rPr>
              <a:t>1. </a:t>
            </a:r>
            <a:r>
              <a:rPr lang="en-US" sz="3300" b="1" dirty="0" err="1">
                <a:latin typeface="Cambria" pitchFamily="18" charset="0"/>
              </a:rPr>
              <a:t>tbl_Company_Basic_Details</a:t>
            </a:r>
            <a:endParaRPr lang="en-US" sz="3300" dirty="0">
              <a:latin typeface="Cambria" pitchFamily="18" charset="0"/>
            </a:endParaRP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779923"/>
              </p:ext>
            </p:extLst>
          </p:nvPr>
        </p:nvGraphicFramePr>
        <p:xfrm>
          <a:off x="161365" y="1184191"/>
          <a:ext cx="11761694" cy="48299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902">
                  <a:extLst>
                    <a:ext uri="{9D8B030D-6E8A-4147-A177-3AD203B41FA5}">
                      <a16:colId xmlns:a16="http://schemas.microsoft.com/office/drawing/2014/main" val="701795535"/>
                    </a:ext>
                  </a:extLst>
                </a:gridCol>
                <a:gridCol w="890693">
                  <a:extLst>
                    <a:ext uri="{9D8B030D-6E8A-4147-A177-3AD203B41FA5}">
                      <a16:colId xmlns:a16="http://schemas.microsoft.com/office/drawing/2014/main" val="1712401048"/>
                    </a:ext>
                  </a:extLst>
                </a:gridCol>
                <a:gridCol w="803371">
                  <a:extLst>
                    <a:ext uri="{9D8B030D-6E8A-4147-A177-3AD203B41FA5}">
                      <a16:colId xmlns:a16="http://schemas.microsoft.com/office/drawing/2014/main" val="2264077725"/>
                    </a:ext>
                  </a:extLst>
                </a:gridCol>
                <a:gridCol w="1807585">
                  <a:extLst>
                    <a:ext uri="{9D8B030D-6E8A-4147-A177-3AD203B41FA5}">
                      <a16:colId xmlns:a16="http://schemas.microsoft.com/office/drawing/2014/main" val="824274013"/>
                    </a:ext>
                  </a:extLst>
                </a:gridCol>
                <a:gridCol w="1926264">
                  <a:extLst>
                    <a:ext uri="{9D8B030D-6E8A-4147-A177-3AD203B41FA5}">
                      <a16:colId xmlns:a16="http://schemas.microsoft.com/office/drawing/2014/main" val="124883970"/>
                    </a:ext>
                  </a:extLst>
                </a:gridCol>
                <a:gridCol w="2318121">
                  <a:extLst>
                    <a:ext uri="{9D8B030D-6E8A-4147-A177-3AD203B41FA5}">
                      <a16:colId xmlns:a16="http://schemas.microsoft.com/office/drawing/2014/main" val="2324197560"/>
                    </a:ext>
                  </a:extLst>
                </a:gridCol>
                <a:gridCol w="1450758">
                  <a:extLst>
                    <a:ext uri="{9D8B030D-6E8A-4147-A177-3AD203B41FA5}">
                      <a16:colId xmlns:a16="http://schemas.microsoft.com/office/drawing/2014/main" val="1985059441"/>
                    </a:ext>
                  </a:extLst>
                </a:gridCol>
              </a:tblGrid>
              <a:tr h="3594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</a:t>
                      </a:r>
                      <a:r>
                        <a:rPr lang="en-US" sz="1200" baseline="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495207"/>
                  </a:ext>
                </a:extLst>
              </a:tr>
              <a:tr h="7081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Company_Id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AUTO_INCREMENT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972582"/>
                  </a:ext>
                </a:extLst>
              </a:tr>
              <a:tr h="7081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Email_Id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320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AUTO_INCREMENT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microsoft@gmail.com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company’s Email 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1412742"/>
                  </a:ext>
                </a:extLst>
              </a:tr>
              <a:tr h="2184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Company_Name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Microsoft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Represent's the company name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7083808"/>
                  </a:ext>
                </a:extLst>
              </a:tr>
              <a:tr h="4633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Contact_Number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+918140048489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Represent's Company Contact Number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0164519"/>
                  </a:ext>
                </a:extLst>
              </a:tr>
              <a:tr h="4633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Company_State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Gujarat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company’s location situated in which State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1461408"/>
                  </a:ext>
                </a:extLst>
              </a:tr>
              <a:tr h="4633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Company_City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Surat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company’s location situated in which City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3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Company_Address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Rami Park, Adajan, Surat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Represent's location of the company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33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Company_Representative1_Name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Mr. Siddharth Bhatt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Company’s Representative (HR)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546C3E7-C6E7-4498-9E22-8E1734B32BBD}"/>
              </a:ext>
            </a:extLst>
          </p:cNvPr>
          <p:cNvSpPr/>
          <p:nvPr/>
        </p:nvSpPr>
        <p:spPr>
          <a:xfrm>
            <a:off x="10771012" y="6014132"/>
            <a:ext cx="115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[continue]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824892"/>
              </p:ext>
            </p:extLst>
          </p:nvPr>
        </p:nvGraphicFramePr>
        <p:xfrm>
          <a:off x="215153" y="262470"/>
          <a:ext cx="11672046" cy="27640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9580">
                  <a:extLst>
                    <a:ext uri="{9D8B030D-6E8A-4147-A177-3AD203B41FA5}">
                      <a16:colId xmlns:a16="http://schemas.microsoft.com/office/drawing/2014/main" val="701795535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1712401048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val="2264077725"/>
                    </a:ext>
                  </a:extLst>
                </a:gridCol>
                <a:gridCol w="1405466">
                  <a:extLst>
                    <a:ext uri="{9D8B030D-6E8A-4147-A177-3AD203B41FA5}">
                      <a16:colId xmlns:a16="http://schemas.microsoft.com/office/drawing/2014/main" val="824274013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124883970"/>
                    </a:ext>
                  </a:extLst>
                </a:gridCol>
                <a:gridCol w="2379133">
                  <a:extLst>
                    <a:ext uri="{9D8B030D-6E8A-4147-A177-3AD203B41FA5}">
                      <a16:colId xmlns:a16="http://schemas.microsoft.com/office/drawing/2014/main" val="2324197560"/>
                    </a:ext>
                  </a:extLst>
                </a:gridCol>
                <a:gridCol w="1278466">
                  <a:extLst>
                    <a:ext uri="{9D8B030D-6E8A-4147-A177-3AD203B41FA5}">
                      <a16:colId xmlns:a16="http://schemas.microsoft.com/office/drawing/2014/main" val="1985059441"/>
                    </a:ext>
                  </a:extLst>
                </a:gridCol>
              </a:tblGrid>
              <a:tr h="5418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</a:t>
                      </a:r>
                      <a:r>
                        <a:rPr lang="en-US" sz="1200" baseline="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495207"/>
                  </a:ext>
                </a:extLst>
              </a:tr>
              <a:tr h="62241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Company_Representative2_Name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Mr.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 Meet Shah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Company’s Representative (HR Assistant)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0164519"/>
                  </a:ext>
                </a:extLst>
              </a:tr>
              <a:tr h="62241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Password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16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Abc@123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Company password must contain Alphanumeric &amp; Special character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75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Company_Website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30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u="sng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Calibri"/>
                          <a:cs typeface="Mangal"/>
                          <a:hlinkClick r:id="rId2"/>
                        </a:rPr>
                        <a:t>http://suratinfotech.com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Company website link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58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Company_Logo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image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-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Display company logo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68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87177"/>
            <a:ext cx="11917680" cy="319715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ambria" pitchFamily="18" charset="0"/>
              </a:rPr>
              <a:t>2. </a:t>
            </a:r>
            <a:r>
              <a:rPr lang="en-US" sz="3000" b="1" dirty="0" err="1">
                <a:latin typeface="Cambria" pitchFamily="18" charset="0"/>
              </a:rPr>
              <a:t>tbl_Company_Offerings</a:t>
            </a:r>
            <a:endParaRPr lang="en-US" sz="3000" dirty="0">
              <a:latin typeface="Cambria" pitchFamily="18" charset="0"/>
            </a:endParaRP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219235"/>
              </p:ext>
            </p:extLst>
          </p:nvPr>
        </p:nvGraphicFramePr>
        <p:xfrm>
          <a:off x="212663" y="482600"/>
          <a:ext cx="11797553" cy="57951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2603">
                  <a:extLst>
                    <a:ext uri="{9D8B030D-6E8A-4147-A177-3AD203B41FA5}">
                      <a16:colId xmlns:a16="http://schemas.microsoft.com/office/drawing/2014/main" val="701795535"/>
                    </a:ext>
                  </a:extLst>
                </a:gridCol>
                <a:gridCol w="1312334">
                  <a:extLst>
                    <a:ext uri="{9D8B030D-6E8A-4147-A177-3AD203B41FA5}">
                      <a16:colId xmlns:a16="http://schemas.microsoft.com/office/drawing/2014/main" val="1712401048"/>
                    </a:ext>
                  </a:extLst>
                </a:gridCol>
                <a:gridCol w="499958">
                  <a:extLst>
                    <a:ext uri="{9D8B030D-6E8A-4147-A177-3AD203B41FA5}">
                      <a16:colId xmlns:a16="http://schemas.microsoft.com/office/drawing/2014/main" val="2264077725"/>
                    </a:ext>
                  </a:extLst>
                </a:gridCol>
                <a:gridCol w="1807354">
                  <a:extLst>
                    <a:ext uri="{9D8B030D-6E8A-4147-A177-3AD203B41FA5}">
                      <a16:colId xmlns:a16="http://schemas.microsoft.com/office/drawing/2014/main" val="824274013"/>
                    </a:ext>
                  </a:extLst>
                </a:gridCol>
                <a:gridCol w="1485754">
                  <a:extLst>
                    <a:ext uri="{9D8B030D-6E8A-4147-A177-3AD203B41FA5}">
                      <a16:colId xmlns:a16="http://schemas.microsoft.com/office/drawing/2014/main" val="124883970"/>
                    </a:ext>
                  </a:extLst>
                </a:gridCol>
                <a:gridCol w="2370667">
                  <a:extLst>
                    <a:ext uri="{9D8B030D-6E8A-4147-A177-3AD203B41FA5}">
                      <a16:colId xmlns:a16="http://schemas.microsoft.com/office/drawing/2014/main" val="2324197560"/>
                    </a:ext>
                  </a:extLst>
                </a:gridCol>
                <a:gridCol w="2188883">
                  <a:extLst>
                    <a:ext uri="{9D8B030D-6E8A-4147-A177-3AD203B41FA5}">
                      <a16:colId xmlns:a16="http://schemas.microsoft.com/office/drawing/2014/main" val="1985059441"/>
                    </a:ext>
                  </a:extLst>
                </a:gridCol>
              </a:tblGrid>
              <a:tr h="3296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</a:t>
                      </a:r>
                      <a:r>
                        <a:rPr lang="en-US" sz="1200" baseline="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495207"/>
                  </a:ext>
                </a:extLst>
              </a:tr>
              <a:tr h="4905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Company_Id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Mangal"/>
                        </a:rPr>
                        <a:t>tbl_Company_Basic_Details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(</a:t>
                      </a: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Mangal"/>
                        </a:rPr>
                        <a:t>Company_Id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972582"/>
                  </a:ext>
                </a:extLst>
              </a:tr>
              <a:tr h="4905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Selection</a:t>
                      </a: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_</a:t>
                      </a: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Mode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tinyint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1=On Compus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0=Off Compus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the mode of placement company provides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1412742"/>
                  </a:ext>
                </a:extLst>
              </a:tr>
              <a:tr h="4905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Stipend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libri"/>
                          <a:ea typeface="Calibri"/>
                          <a:cs typeface="Mangal"/>
                        </a:rPr>
                        <a:t>10000.00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how much stipend the company will provide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7083808"/>
                  </a:ext>
                </a:extLst>
              </a:tr>
              <a:tr h="4905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Package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1000000.00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Represent's how many packages the company will provide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0164519"/>
                  </a:ext>
                </a:extLst>
              </a:tr>
              <a:tr h="74984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Tenure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tinyint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r>
                        <a:rPr lang="en-IN" sz="11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050" dirty="0">
                        <a:effectLst/>
                        <a:latin typeface="+mn-lt"/>
                        <a:ea typeface="Calibri"/>
                        <a:cs typeface="Mangal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how much Tenure duration the company will provide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5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Estimate_Arrival_Date_From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2019-09-17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Estimate Arrival Date of Company From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5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Estimate_Arrival_Date_To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2019-09-17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Estimate Arrival Date of Company To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05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Estimate_Required_Student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tinyint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 how many Student required (Approx)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05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Company_Total_Rounds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-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Company’s Total Rounds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05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Last_Updated_Year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Company Last Updated year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8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" y="503853"/>
            <a:ext cx="11917680" cy="357038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ambria" pitchFamily="18" charset="0"/>
              </a:rPr>
              <a:t>3. </a:t>
            </a:r>
            <a:r>
              <a:rPr lang="en-US" sz="3000" b="1" dirty="0" err="1">
                <a:latin typeface="Cambria" pitchFamily="18" charset="0"/>
              </a:rPr>
              <a:t>tbl_Technology</a:t>
            </a:r>
            <a:endParaRPr lang="en-US" sz="3000" dirty="0">
              <a:latin typeface="Cambria" pitchFamily="18" charset="0"/>
            </a:endParaRP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414087"/>
              </p:ext>
            </p:extLst>
          </p:nvPr>
        </p:nvGraphicFramePr>
        <p:xfrm>
          <a:off x="170330" y="1030943"/>
          <a:ext cx="11797553" cy="14568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4137">
                  <a:extLst>
                    <a:ext uri="{9D8B030D-6E8A-4147-A177-3AD203B41FA5}">
                      <a16:colId xmlns:a16="http://schemas.microsoft.com/office/drawing/2014/main" val="701795535"/>
                    </a:ext>
                  </a:extLst>
                </a:gridCol>
                <a:gridCol w="1151466">
                  <a:extLst>
                    <a:ext uri="{9D8B030D-6E8A-4147-A177-3AD203B41FA5}">
                      <a16:colId xmlns:a16="http://schemas.microsoft.com/office/drawing/2014/main" val="1712401048"/>
                    </a:ext>
                  </a:extLst>
                </a:gridCol>
                <a:gridCol w="669292">
                  <a:extLst>
                    <a:ext uri="{9D8B030D-6E8A-4147-A177-3AD203B41FA5}">
                      <a16:colId xmlns:a16="http://schemas.microsoft.com/office/drawing/2014/main" val="2264077725"/>
                    </a:ext>
                  </a:extLst>
                </a:gridCol>
                <a:gridCol w="2429508">
                  <a:extLst>
                    <a:ext uri="{9D8B030D-6E8A-4147-A177-3AD203B41FA5}">
                      <a16:colId xmlns:a16="http://schemas.microsoft.com/office/drawing/2014/main" val="824274013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val="124883970"/>
                    </a:ext>
                  </a:extLst>
                </a:gridCol>
                <a:gridCol w="3070501">
                  <a:extLst>
                    <a:ext uri="{9D8B030D-6E8A-4147-A177-3AD203B41FA5}">
                      <a16:colId xmlns:a16="http://schemas.microsoft.com/office/drawing/2014/main" val="2324197560"/>
                    </a:ext>
                  </a:extLst>
                </a:gridCol>
                <a:gridCol w="1455182">
                  <a:extLst>
                    <a:ext uri="{9D8B030D-6E8A-4147-A177-3AD203B41FA5}">
                      <a16:colId xmlns:a16="http://schemas.microsoft.com/office/drawing/2014/main" val="1985059441"/>
                    </a:ext>
                  </a:extLst>
                </a:gridCol>
              </a:tblGrid>
              <a:tr h="2665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</a:t>
                      </a:r>
                      <a:r>
                        <a:rPr lang="en-US" sz="1200" baseline="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495207"/>
                  </a:ext>
                </a:extLst>
              </a:tr>
              <a:tr h="48827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Technology_Id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AUTO_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INCREMENT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for Technology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972582"/>
                  </a:ext>
                </a:extLst>
              </a:tr>
              <a:tr h="32475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Technology_Name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ASP.NET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the Technology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1412742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9267" y="2992530"/>
            <a:ext cx="11917680" cy="3477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rgbClr val="0070C0"/>
                </a:solidFill>
                <a:latin typeface="+mn-lt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3000">
                <a:latin typeface="Cambria" pitchFamily="18" charset="0"/>
              </a:rPr>
              <a:t>4. </a:t>
            </a:r>
            <a:r>
              <a:rPr lang="en-US" sz="3000" b="1">
                <a:latin typeface="Cambria" pitchFamily="18" charset="0"/>
              </a:rPr>
              <a:t>tbl_Company_Required_Technology</a:t>
            </a:r>
            <a:endParaRPr lang="en-US" sz="3000" b="1" dirty="0">
              <a:latin typeface="Cambria" pitchFamily="18" charset="0"/>
            </a:endParaRPr>
          </a:p>
        </p:txBody>
      </p:sp>
      <p:graphicFrame>
        <p:nvGraphicFramePr>
          <p:cNvPr id="5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440890"/>
              </p:ext>
            </p:extLst>
          </p:nvPr>
        </p:nvGraphicFramePr>
        <p:xfrm>
          <a:off x="179395" y="3549527"/>
          <a:ext cx="11797552" cy="20470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8211">
                  <a:extLst>
                    <a:ext uri="{9D8B030D-6E8A-4147-A177-3AD203B41FA5}">
                      <a16:colId xmlns:a16="http://schemas.microsoft.com/office/drawing/2014/main" val="701795535"/>
                    </a:ext>
                  </a:extLst>
                </a:gridCol>
                <a:gridCol w="1532467">
                  <a:extLst>
                    <a:ext uri="{9D8B030D-6E8A-4147-A177-3AD203B41FA5}">
                      <a16:colId xmlns:a16="http://schemas.microsoft.com/office/drawing/2014/main" val="1712401048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264077725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824274013"/>
                    </a:ext>
                  </a:extLst>
                </a:gridCol>
                <a:gridCol w="1507900">
                  <a:extLst>
                    <a:ext uri="{9D8B030D-6E8A-4147-A177-3AD203B41FA5}">
                      <a16:colId xmlns:a16="http://schemas.microsoft.com/office/drawing/2014/main" val="124883970"/>
                    </a:ext>
                  </a:extLst>
                </a:gridCol>
                <a:gridCol w="2437567">
                  <a:extLst>
                    <a:ext uri="{9D8B030D-6E8A-4147-A177-3AD203B41FA5}">
                      <a16:colId xmlns:a16="http://schemas.microsoft.com/office/drawing/2014/main" val="2324197560"/>
                    </a:ext>
                  </a:extLst>
                </a:gridCol>
                <a:gridCol w="1640541">
                  <a:extLst>
                    <a:ext uri="{9D8B030D-6E8A-4147-A177-3AD203B41FA5}">
                      <a16:colId xmlns:a16="http://schemas.microsoft.com/office/drawing/2014/main" val="1985059441"/>
                    </a:ext>
                  </a:extLst>
                </a:gridCol>
              </a:tblGrid>
              <a:tr h="4035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</a:t>
                      </a:r>
                      <a:r>
                        <a:rPr lang="en-US" sz="1200" baseline="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495207"/>
                  </a:ext>
                </a:extLst>
              </a:tr>
              <a:tr h="45557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Technology_Id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AUTO_INCREMENT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for Technology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tbl_Company_Basic_Details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(</a:t>
                      </a: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Technology_Id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972582"/>
                  </a:ext>
                </a:extLst>
              </a:tr>
              <a:tr h="45557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Company_Id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NULL,FOREIGN KEY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tbl_Company_Basic_Details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(</a:t>
                      </a: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Company_Id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1412742"/>
                  </a:ext>
                </a:extLst>
              </a:tr>
              <a:tr h="60527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Updation_Time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datetime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19/02/2019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Updation Time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" y="513183"/>
            <a:ext cx="11917680" cy="347707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ambria" pitchFamily="18" charset="0"/>
              </a:rPr>
              <a:t>5. </a:t>
            </a:r>
            <a:r>
              <a:rPr lang="en-US" sz="3000" b="1" dirty="0" err="1">
                <a:latin typeface="Cambria" pitchFamily="18" charset="0"/>
              </a:rPr>
              <a:t>tbl_Admin_Login</a:t>
            </a:r>
            <a:endParaRPr lang="en-US" sz="3000" dirty="0">
              <a:latin typeface="Cambria" pitchFamily="18" charset="0"/>
            </a:endParaRP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852986"/>
              </p:ext>
            </p:extLst>
          </p:nvPr>
        </p:nvGraphicFramePr>
        <p:xfrm>
          <a:off x="237815" y="1017995"/>
          <a:ext cx="11797552" cy="1930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8410">
                  <a:extLst>
                    <a:ext uri="{9D8B030D-6E8A-4147-A177-3AD203B41FA5}">
                      <a16:colId xmlns:a16="http://schemas.microsoft.com/office/drawing/2014/main" val="701795535"/>
                    </a:ext>
                  </a:extLst>
                </a:gridCol>
                <a:gridCol w="1229225">
                  <a:extLst>
                    <a:ext uri="{9D8B030D-6E8A-4147-A177-3AD203B41FA5}">
                      <a16:colId xmlns:a16="http://schemas.microsoft.com/office/drawing/2014/main" val="1712401048"/>
                    </a:ext>
                  </a:extLst>
                </a:gridCol>
                <a:gridCol w="977259">
                  <a:extLst>
                    <a:ext uri="{9D8B030D-6E8A-4147-A177-3AD203B41FA5}">
                      <a16:colId xmlns:a16="http://schemas.microsoft.com/office/drawing/2014/main" val="2264077725"/>
                    </a:ext>
                  </a:extLst>
                </a:gridCol>
                <a:gridCol w="1807354">
                  <a:extLst>
                    <a:ext uri="{9D8B030D-6E8A-4147-A177-3AD203B41FA5}">
                      <a16:colId xmlns:a16="http://schemas.microsoft.com/office/drawing/2014/main" val="824274013"/>
                    </a:ext>
                  </a:extLst>
                </a:gridCol>
                <a:gridCol w="2059496">
                  <a:extLst>
                    <a:ext uri="{9D8B030D-6E8A-4147-A177-3AD203B41FA5}">
                      <a16:colId xmlns:a16="http://schemas.microsoft.com/office/drawing/2014/main" val="124883970"/>
                    </a:ext>
                  </a:extLst>
                </a:gridCol>
                <a:gridCol w="2345267">
                  <a:extLst>
                    <a:ext uri="{9D8B030D-6E8A-4147-A177-3AD203B41FA5}">
                      <a16:colId xmlns:a16="http://schemas.microsoft.com/office/drawing/2014/main" val="2324197560"/>
                    </a:ext>
                  </a:extLst>
                </a:gridCol>
                <a:gridCol w="1640541">
                  <a:extLst>
                    <a:ext uri="{9D8B030D-6E8A-4147-A177-3AD203B41FA5}">
                      <a16:colId xmlns:a16="http://schemas.microsoft.com/office/drawing/2014/main" val="1985059441"/>
                    </a:ext>
                  </a:extLst>
                </a:gridCol>
              </a:tblGrid>
              <a:tr h="3651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</a:t>
                      </a:r>
                      <a:r>
                        <a:rPr lang="en-US" sz="1200" baseline="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495207"/>
                  </a:ext>
                </a:extLst>
              </a:tr>
              <a:tr h="4707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Admin_Id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Admin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7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Admin_Name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 dirty="0" err="1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libri"/>
                          <a:hlinkClick r:id="rId2"/>
                        </a:rPr>
                        <a:t>Ms.</a:t>
                      </a:r>
                      <a:r>
                        <a:rPr lang="en-IN" sz="1200" u="sng" dirty="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libri"/>
                          <a:hlinkClick r:id="rId2"/>
                        </a:rPr>
                        <a:t> </a:t>
                      </a:r>
                      <a:r>
                        <a:rPr lang="en-IN" sz="1200" u="sng" dirty="0" err="1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libri"/>
                          <a:hlinkClick r:id="rId2"/>
                        </a:rPr>
                        <a:t>Poonam</a:t>
                      </a:r>
                      <a:r>
                        <a:rPr lang="en-IN" sz="1200" u="sng" dirty="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libri"/>
                          <a:hlinkClick r:id="rId2"/>
                        </a:rPr>
                        <a:t> </a:t>
                      </a:r>
                      <a:r>
                        <a:rPr lang="en-IN" sz="1200" u="sng" dirty="0" err="1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libri"/>
                          <a:hlinkClick r:id="rId2"/>
                        </a:rPr>
                        <a:t>Godhwani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the Name of Admin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97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Email_Id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320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Poonam.godhwani@utu.ac.in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the Admin Email 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972582"/>
                  </a:ext>
                </a:extLst>
              </a:tr>
              <a:tr h="4707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Password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Abc@123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Admin password must contain Alphanumeric &amp; Special character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1412742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17687" y="3387329"/>
            <a:ext cx="11917680" cy="3477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rgbClr val="0070C0"/>
                </a:solidFill>
                <a:latin typeface="+mn-lt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3000" dirty="0">
                <a:latin typeface="Cambria" pitchFamily="18" charset="0"/>
              </a:rPr>
              <a:t>6. </a:t>
            </a:r>
            <a:r>
              <a:rPr lang="en-US" sz="3000" b="1" dirty="0" err="1">
                <a:latin typeface="Cambria" pitchFamily="18" charset="0"/>
              </a:rPr>
              <a:t>tbl_Interview_Attendance</a:t>
            </a:r>
            <a:endParaRPr lang="en-US" sz="3000" dirty="0">
              <a:latin typeface="Cambria" pitchFamily="18" charset="0"/>
            </a:endParaRPr>
          </a:p>
        </p:txBody>
      </p:sp>
      <p:graphicFrame>
        <p:nvGraphicFramePr>
          <p:cNvPr id="5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0510134"/>
              </p:ext>
            </p:extLst>
          </p:nvPr>
        </p:nvGraphicFramePr>
        <p:xfrm>
          <a:off x="201956" y="3908890"/>
          <a:ext cx="11833411" cy="2189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3694">
                  <a:extLst>
                    <a:ext uri="{9D8B030D-6E8A-4147-A177-3AD203B41FA5}">
                      <a16:colId xmlns:a16="http://schemas.microsoft.com/office/drawing/2014/main" val="701795535"/>
                    </a:ext>
                  </a:extLst>
                </a:gridCol>
                <a:gridCol w="1232961">
                  <a:extLst>
                    <a:ext uri="{9D8B030D-6E8A-4147-A177-3AD203B41FA5}">
                      <a16:colId xmlns:a16="http://schemas.microsoft.com/office/drawing/2014/main" val="1712401048"/>
                    </a:ext>
                  </a:extLst>
                </a:gridCol>
                <a:gridCol w="980230">
                  <a:extLst>
                    <a:ext uri="{9D8B030D-6E8A-4147-A177-3AD203B41FA5}">
                      <a16:colId xmlns:a16="http://schemas.microsoft.com/office/drawing/2014/main" val="2264077725"/>
                    </a:ext>
                  </a:extLst>
                </a:gridCol>
                <a:gridCol w="1812847">
                  <a:extLst>
                    <a:ext uri="{9D8B030D-6E8A-4147-A177-3AD203B41FA5}">
                      <a16:colId xmlns:a16="http://schemas.microsoft.com/office/drawing/2014/main" val="824274013"/>
                    </a:ext>
                  </a:extLst>
                </a:gridCol>
                <a:gridCol w="1973175">
                  <a:extLst>
                    <a:ext uri="{9D8B030D-6E8A-4147-A177-3AD203B41FA5}">
                      <a16:colId xmlns:a16="http://schemas.microsoft.com/office/drawing/2014/main" val="124883970"/>
                    </a:ext>
                  </a:extLst>
                </a:gridCol>
                <a:gridCol w="1941963">
                  <a:extLst>
                    <a:ext uri="{9D8B030D-6E8A-4147-A177-3AD203B41FA5}">
                      <a16:colId xmlns:a16="http://schemas.microsoft.com/office/drawing/2014/main" val="2324197560"/>
                    </a:ext>
                  </a:extLst>
                </a:gridCol>
                <a:gridCol w="2148541">
                  <a:extLst>
                    <a:ext uri="{9D8B030D-6E8A-4147-A177-3AD203B41FA5}">
                      <a16:colId xmlns:a16="http://schemas.microsoft.com/office/drawing/2014/main" val="1985059441"/>
                    </a:ext>
                  </a:extLst>
                </a:gridCol>
              </a:tblGrid>
              <a:tr h="357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</a:t>
                      </a:r>
                      <a:r>
                        <a:rPr lang="en-US" sz="1200" baseline="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495207"/>
                  </a:ext>
                </a:extLst>
              </a:tr>
              <a:tr h="3024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Company_Id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tbl_Company_Basic_Details(Company_Id)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972582"/>
                  </a:ext>
                </a:extLst>
              </a:tr>
              <a:tr h="3024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Student_Id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bigint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201706100610037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for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tbl_Student_Basic_Details(Student_Id)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1412742"/>
                  </a:ext>
                </a:extLst>
              </a:tr>
              <a:tr h="47952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Status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Present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Represent's whether the student is present for interview or not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18" y="401216"/>
            <a:ext cx="11917680" cy="356308"/>
          </a:xfrm>
        </p:spPr>
        <p:txBody>
          <a:bodyPr>
            <a:normAutofit fontScale="90000"/>
          </a:bodyPr>
          <a:lstStyle/>
          <a:p>
            <a:r>
              <a:rPr lang="en-US" sz="3300" dirty="0">
                <a:latin typeface="Cambria" pitchFamily="18" charset="0"/>
              </a:rPr>
              <a:t>7.</a:t>
            </a:r>
            <a:r>
              <a:rPr lang="en-US" sz="3000" b="1" dirty="0">
                <a:latin typeface="Cambria" pitchFamily="18" charset="0"/>
              </a:rPr>
              <a:t>tbl_Shortlist_Criteria</a:t>
            </a:r>
            <a:endParaRPr lang="en-US" sz="3000" dirty="0">
              <a:latin typeface="Cambri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077198"/>
              </p:ext>
            </p:extLst>
          </p:nvPr>
        </p:nvGraphicFramePr>
        <p:xfrm>
          <a:off x="188261" y="902901"/>
          <a:ext cx="11824446" cy="5010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8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3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5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6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923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09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Name</a:t>
                      </a:r>
                      <a:endParaRPr lang="en-US" sz="1200" b="1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4263" marR="642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Type</a:t>
                      </a:r>
                      <a:endParaRPr lang="en-US" sz="1200" b="1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4263" marR="642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 b="1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4263" marR="642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 b="1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4263" marR="642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b="1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4263" marR="642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Of the field</a:t>
                      </a:r>
                      <a:endParaRPr lang="en-US" sz="1200" b="1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4263" marR="642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 b="1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4263" marR="64263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26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Company_Id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the Company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tbl_Company_Basic_Details(Company_Id)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26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Under_Graduation_Degree_Type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BCA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Under-Graduation degree type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26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Post_Graduation_Degree_Type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MCA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Post-Graduation degree type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26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SSC_Percentage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95.00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SSC Percentage of Student required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6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HSC_Percentage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95.00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HSC Percentage of Student required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26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SGPA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9.65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 Cummulative SGPA of Student required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52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CGPA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9.65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 OverAll Cummulative CGPA of Student required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13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Additional_Technology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ASP.NET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Additional Technology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26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Allow_KT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tinyint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Allow KT Accept by the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3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" y="223935"/>
            <a:ext cx="11917680" cy="345691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ambria" pitchFamily="18" charset="0"/>
              </a:rPr>
              <a:t>8. </a:t>
            </a:r>
            <a:r>
              <a:rPr lang="en-US" sz="3000" b="1" dirty="0" err="1">
                <a:latin typeface="Cambria" pitchFamily="18" charset="0"/>
              </a:rPr>
              <a:t>tbl_Generate_Schedule</a:t>
            </a:r>
            <a:endParaRPr lang="en-US" sz="3000" dirty="0">
              <a:latin typeface="Cambri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216321"/>
              </p:ext>
            </p:extLst>
          </p:nvPr>
        </p:nvGraphicFramePr>
        <p:xfrm>
          <a:off x="188259" y="688976"/>
          <a:ext cx="11806517" cy="52943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12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8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55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22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27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 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53295" marR="532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53295" marR="532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53295" marR="532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53295" marR="532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53295" marR="532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53295" marR="5329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53295" marR="5329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61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Schedule_Id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AUTO_INCREMENT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501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 ‘s the unique id for schedule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61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Company_Id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tbl_Company_Basic_Details(Company_Id)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61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Student_Id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bigint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201706100610037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for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Mangal"/>
                        </a:rPr>
                        <a:t>tbl_Student_Basic_Details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 (</a:t>
                      </a: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Mangal"/>
                        </a:rPr>
                        <a:t>Student_Id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6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Interview_Mode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tinyint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NOT NULL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1=On-Campus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0=Off-Campus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Represent’s</a:t>
                      </a:r>
                      <a:r>
                        <a:rPr lang="en-IN" sz="1200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 the mode of the interview to be conducted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>
                          <a:effectLst/>
                          <a:latin typeface="Cambria" pitchFamily="18" charset="0"/>
                          <a:ea typeface="Cambria" pitchFamily="18" charset="0"/>
                          <a:cs typeface="Mangal"/>
                        </a:rPr>
                        <a:t> 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16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Interview_Mode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On-Campus/Off-Campus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the mode of the interview to be conducted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6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Interview_Venue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max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Shrimad Hall, SRIMCA, UTU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the venue for the interview to be conducted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36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Arrival_Time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datetime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2019-08-12 08:30:00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Arrival timing of the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955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Interview_Details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max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-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Interview Details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5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01" y="270588"/>
            <a:ext cx="11917680" cy="350460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ambria" pitchFamily="18" charset="0"/>
              </a:rPr>
              <a:t>9. </a:t>
            </a:r>
            <a:r>
              <a:rPr lang="en-US" sz="3000" b="1" dirty="0" err="1">
                <a:latin typeface="Cambria" pitchFamily="18" charset="0"/>
              </a:rPr>
              <a:t>tbl_Interview_Results</a:t>
            </a:r>
            <a:endParaRPr lang="en-US" sz="3000" dirty="0">
              <a:latin typeface="Cambri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0709919"/>
              </p:ext>
            </p:extLst>
          </p:nvPr>
        </p:nvGraphicFramePr>
        <p:xfrm>
          <a:off x="215152" y="738095"/>
          <a:ext cx="11824447" cy="4753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8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1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759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12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 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Company_Id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tbl_Company_Basic_Details(Company_Id)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Student_Id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bigint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201706100610037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for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tbl_Student_Basic_Details (Student_Id)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Status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Select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whether the student is selected or rejected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Final_Stipend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10000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how much final stipend the company will provide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Final_Package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800000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how much final package the company will provide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Final_Tenure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tinyint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10000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how much final tenure duration the company will provide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6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7E78-3111-4FC9-906D-E2767901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Identification of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49C95-CFDE-4A31-A77B-DF02ADBAE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" y="860891"/>
            <a:ext cx="11917680" cy="53367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Cambria" panose="02040503050406030204" pitchFamily="18" charset="0"/>
              </a:rPr>
              <a:t>Biggest challenges of higher learning institutions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mbria" pitchFamily="18" charset="0"/>
              </a:rPr>
              <a:t>to improve the placement performance of students.</a:t>
            </a:r>
          </a:p>
          <a:p>
            <a:pPr>
              <a:lnSpc>
                <a:spcPct val="100000"/>
              </a:lnSpc>
            </a:pPr>
            <a:r>
              <a:rPr lang="en-IN" sz="3200" dirty="0">
                <a:latin typeface="Cambria" panose="02040503050406030204" pitchFamily="18" charset="0"/>
              </a:rPr>
              <a:t>Complex and tedious task for the institutes placement committee</a:t>
            </a:r>
          </a:p>
          <a:p>
            <a:pPr lvl="1">
              <a:lnSpc>
                <a:spcPct val="100000"/>
              </a:lnSpc>
            </a:pPr>
            <a:r>
              <a:rPr lang="en-IN" dirty="0">
                <a:latin typeface="Cambria" pitchFamily="18" charset="0"/>
              </a:rPr>
              <a:t>manual work of student’s placement in a company and scheduling of all the interviews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Cambria" panose="02040503050406030204" pitchFamily="18" charset="0"/>
              </a:rPr>
              <a:t>Placement Management System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mbria" pitchFamily="18" charset="0"/>
              </a:rPr>
              <a:t>Provide an interface availing the recruitment facilities to students.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mbria" pitchFamily="18" charset="0"/>
              </a:rPr>
              <a:t>Based on the interest shortlisting and schedules are prepared for student’s as well as companies.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01" y="152744"/>
            <a:ext cx="11917680" cy="314515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ambria" pitchFamily="18" charset="0"/>
              </a:rPr>
              <a:t>10. </a:t>
            </a:r>
            <a:r>
              <a:rPr lang="en-US" sz="3000" b="1" dirty="0" err="1">
                <a:latin typeface="Cambria" pitchFamily="18" charset="0"/>
              </a:rPr>
              <a:t>tbl_Invitation</a:t>
            </a:r>
            <a:endParaRPr lang="en-US" sz="3000" dirty="0">
              <a:latin typeface="Cambri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287685"/>
              </p:ext>
            </p:extLst>
          </p:nvPr>
        </p:nvGraphicFramePr>
        <p:xfrm>
          <a:off x="157429" y="447239"/>
          <a:ext cx="11779623" cy="1960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2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0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37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50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 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2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Company_Email_Id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320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katariayash 007@gmail.com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Email id for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02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Company_Name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Microsoft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the Company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6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Status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tinyint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1=Accepted,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2=Denied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Company’s Interest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13801" y="3039877"/>
            <a:ext cx="11917680" cy="314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rgbClr val="0070C0"/>
                </a:solidFill>
                <a:latin typeface="+mn-lt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3000" dirty="0">
                <a:latin typeface="Cambria" pitchFamily="18" charset="0"/>
              </a:rPr>
              <a:t>11. </a:t>
            </a:r>
            <a:r>
              <a:rPr lang="en-US" sz="3000" b="1" dirty="0" err="1">
                <a:latin typeface="Cambria" pitchFamily="18" charset="0"/>
              </a:rPr>
              <a:t>tbl_Company_BlackList_Status</a:t>
            </a:r>
            <a:endParaRPr lang="en-US" sz="3000" dirty="0">
              <a:latin typeface="Cambria" pitchFamily="18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882689"/>
              </p:ext>
            </p:extLst>
          </p:nvPr>
        </p:nvGraphicFramePr>
        <p:xfrm>
          <a:off x="182829" y="3554506"/>
          <a:ext cx="11779623" cy="17152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9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46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30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50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 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2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Company_Id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Company_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Basic_Details (Company_Id)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02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Company_BlackList_Status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the Company Blacklist Status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9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EC7387-D427-45FB-A30C-C514CF3B0841}"/>
              </a:ext>
            </a:extLst>
          </p:cNvPr>
          <p:cNvSpPr/>
          <p:nvPr/>
        </p:nvSpPr>
        <p:spPr>
          <a:xfrm>
            <a:off x="10923411" y="6014521"/>
            <a:ext cx="115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[continue]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8" y="901132"/>
            <a:ext cx="11888230" cy="3816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rgbClr val="0070C0"/>
                </a:solidFill>
                <a:latin typeface="+mn-lt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3000" dirty="0">
                <a:latin typeface="Cambria" pitchFamily="18" charset="0"/>
              </a:rPr>
              <a:t>12. </a:t>
            </a:r>
            <a:r>
              <a:rPr lang="en-US" sz="3000" b="1" dirty="0" err="1">
                <a:latin typeface="Cambria" pitchFamily="18" charset="0"/>
              </a:rPr>
              <a:t>tbl_Company_Past_Records</a:t>
            </a:r>
            <a:endParaRPr lang="en-US" sz="3000" dirty="0">
              <a:latin typeface="Cambri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4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550280"/>
              </p:ext>
            </p:extLst>
          </p:nvPr>
        </p:nvGraphicFramePr>
        <p:xfrm>
          <a:off x="146644" y="965203"/>
          <a:ext cx="11850623" cy="51240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97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3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5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85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Field 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Size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Constraints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Valid input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values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Round_Id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Round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9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Student_Id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bigint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201706100610037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for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tbl_Student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_Basic_Details (Student_Id)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9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Company_Id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Mangal"/>
                        </a:rPr>
                        <a:t>tbl_Company_Ba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Mangal"/>
                        </a:rPr>
                        <a:t>sic_Details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 (</a:t>
                      </a: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Mangal"/>
                        </a:rPr>
                        <a:t>Company_Id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8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Round1_Marks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60.00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Round 1 Mark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93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Round1_Status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Completed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</a:t>
                      </a:r>
                      <a:r>
                        <a:rPr lang="en-US" sz="1100" baseline="0" dirty="0">
                          <a:effectLst/>
                          <a:latin typeface="Calibri"/>
                          <a:ea typeface="Calibri"/>
                          <a:cs typeface="Cambria"/>
                        </a:rPr>
                        <a:t> 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Round 1 Mark Status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48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Round2_Marks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60.00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Round 2 Mark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0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Round2_Status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Completed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</a:t>
                      </a:r>
                      <a:r>
                        <a:rPr lang="en-US" sz="1100" baseline="0" dirty="0">
                          <a:effectLst/>
                          <a:latin typeface="Calibri"/>
                          <a:ea typeface="Calibri"/>
                          <a:cs typeface="Cambria"/>
                        </a:rPr>
                        <a:t> 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Round 2 Mark Status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Round3_Marks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60.00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 Round 3 Mark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Round3_Status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Completed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</a:t>
                      </a:r>
                      <a:r>
                        <a:rPr lang="en-US" sz="1100" baseline="0" dirty="0">
                          <a:effectLst/>
                          <a:latin typeface="Calibri"/>
                          <a:ea typeface="Calibri"/>
                          <a:cs typeface="Cambria"/>
                        </a:rPr>
                        <a:t> 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Round 3 Mark Status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Round4_Marks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float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60.00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 Round 4 Mark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Round4_Status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Completed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</a:t>
                      </a:r>
                      <a:r>
                        <a:rPr lang="en-US" sz="1100" baseline="0" dirty="0">
                          <a:effectLst/>
                          <a:latin typeface="Calibri"/>
                          <a:ea typeface="Calibri"/>
                          <a:cs typeface="Cambria"/>
                        </a:rPr>
                        <a:t> </a:t>
                      </a: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Round 4 Mark Status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789697" y="24489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46463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83820" y="152400"/>
            <a:ext cx="11917680" cy="708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rgbClr val="0070C0"/>
                </a:solidFill>
                <a:latin typeface="+mn-lt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3000" dirty="0">
                <a:latin typeface="Cambria" pitchFamily="18" charset="0"/>
              </a:rPr>
              <a:t>13. </a:t>
            </a:r>
            <a:r>
              <a:rPr lang="en-US" sz="3000" b="1" dirty="0" err="1">
                <a:latin typeface="Cambria" pitchFamily="18" charset="0"/>
              </a:rPr>
              <a:t>tbl_Student_Round_Details</a:t>
            </a:r>
            <a:endParaRPr lang="en-US" sz="3000" dirty="0">
              <a:latin typeface="Cambria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7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01" y="270588"/>
            <a:ext cx="11917680" cy="350460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ambria" pitchFamily="18" charset="0"/>
              </a:rPr>
              <a:t>14. </a:t>
            </a:r>
            <a:r>
              <a:rPr lang="en-US" sz="3000" b="1" dirty="0" err="1">
                <a:latin typeface="Cambria" pitchFamily="18" charset="0"/>
              </a:rPr>
              <a:t>tbl_Company_Alerts</a:t>
            </a:r>
            <a:endParaRPr lang="en-US" sz="3000" dirty="0">
              <a:latin typeface="Cambri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535023"/>
              </p:ext>
            </p:extLst>
          </p:nvPr>
        </p:nvGraphicFramePr>
        <p:xfrm>
          <a:off x="215152" y="755029"/>
          <a:ext cx="11824447" cy="39452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7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7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67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759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12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Field 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Cambria" pitchFamily="18" charset="0"/>
                          <a:ea typeface="Cambria" pitchFamily="18" charset="0"/>
                        </a:rPr>
                        <a:t>Size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Cambria" pitchFamily="18" charset="0"/>
                          <a:ea typeface="Cambria" pitchFamily="18" charset="0"/>
                        </a:rPr>
                        <a:t>Constraints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Valid input 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Cambria" pitchFamily="18" charset="0"/>
                          <a:ea typeface="Cambria" pitchFamily="18" charset="0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Cambria" pitchFamily="18" charset="0"/>
                          <a:ea typeface="Cambria" pitchFamily="18" charset="0"/>
                        </a:rPr>
                        <a:t>Linkage with other tables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Alert_Id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the unique id of alert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  <a:latin typeface="Cambria"/>
                          <a:ea typeface="Calibri"/>
                          <a:cs typeface="Cambria"/>
                        </a:rPr>
                        <a:t>Company_Id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NULL, FOREIGN KEY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id of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tbl_Company_Ba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sic_Details (Company_Id)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  <a:latin typeface="Cambria"/>
                          <a:ea typeface="Calibri"/>
                          <a:cs typeface="Cambria"/>
                        </a:rPr>
                        <a:t>Company_Email_Id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320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katariayash 007@gmail.com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  the unique Email id for Company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53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Subject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Placement Management System Alert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Subject of Alert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Message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MAX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Hello Alert for confirmation of Registration in the Placement Management System of Srimca.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Message of Alert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65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Alert_Time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datetime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2/6/2020 10:49:26 AM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Cambria"/>
                        </a:rPr>
                        <a:t>Represent’s Alert Time of Alert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5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780204"/>
              </p:ext>
            </p:extLst>
          </p:nvPr>
        </p:nvGraphicFramePr>
        <p:xfrm>
          <a:off x="146644" y="965203"/>
          <a:ext cx="11850623" cy="49735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9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1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85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Field 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Size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Constraints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Valid input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values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bigint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-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201706100610037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the unique ID of an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9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Yash Himmat Kataria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student full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9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Student_Pincode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-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394325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pincode  of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8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Student_House_Number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A-104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House Number  of student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93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Student_Society_Name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Omsai Society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Society name  of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48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Student_Street_Name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Kamrej Road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Street Name  of student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0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Student_Locality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kamrej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Student  of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bigint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-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PRIMARY KEY, 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201706100610037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the unique ID of an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Yash Himmat Kataria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student full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Student_Pincode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-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394325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pincode  of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Student_House_Number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A-104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House Number  of student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789697" y="24489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46463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83820" y="152400"/>
            <a:ext cx="11917680" cy="708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rgbClr val="0070C0"/>
                </a:solidFill>
                <a:latin typeface="+mn-lt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3000" dirty="0">
                <a:latin typeface="Cambria" pitchFamily="18" charset="0"/>
              </a:rPr>
              <a:t>15. </a:t>
            </a:r>
            <a:r>
              <a:rPr lang="en-US" sz="3000" b="1" dirty="0" err="1">
                <a:latin typeface="Cambria" pitchFamily="18" charset="0"/>
              </a:rPr>
              <a:t>tbl_Student_Basic_Details</a:t>
            </a:r>
            <a:endParaRPr lang="en-US" sz="3000" dirty="0">
              <a:latin typeface="Cambria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05066" y="6002867"/>
            <a:ext cx="1049867" cy="262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rgbClr val="0070C0"/>
                </a:solidFill>
                <a:latin typeface="+mn-lt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1400">
                <a:latin typeface="Cambria" pitchFamily="18" charset="0"/>
              </a:rPr>
              <a:t>[Continue]</a:t>
            </a:r>
            <a:endParaRPr lang="en-US" sz="1400" dirty="0">
              <a:latin typeface="Cambria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5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2658352"/>
              </p:ext>
            </p:extLst>
          </p:nvPr>
        </p:nvGraphicFramePr>
        <p:xfrm>
          <a:off x="169334" y="203202"/>
          <a:ext cx="11844867" cy="58976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9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3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7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96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8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99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Field Name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Data Type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Size</a:t>
                      </a:r>
                      <a:endParaRPr lang="en-US" sz="120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Constraints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Valid input</a:t>
                      </a:r>
                      <a:r>
                        <a:rPr lang="en-US" sz="1200" b="1" baseline="0" dirty="0">
                          <a:effectLst/>
                          <a:latin typeface="Cambria" pitchFamily="18" charset="0"/>
                          <a:ea typeface="Cambria" pitchFamily="18" charset="0"/>
                          <a:cs typeface="Times New Roman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values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Description Of the field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effectLst/>
                          <a:latin typeface="Cambria" pitchFamily="18" charset="0"/>
                          <a:ea typeface="Cambria" pitchFamily="18" charset="0"/>
                          <a:cs typeface="Cambria"/>
                        </a:rPr>
                        <a:t>Linkage with other tables</a:t>
                      </a:r>
                      <a:endParaRPr lang="en-US" sz="1200" dirty="0">
                        <a:effectLst/>
                        <a:latin typeface="Cambria" pitchFamily="18" charset="0"/>
                        <a:ea typeface="Cambria" pitchFamily="18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8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Student_city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Surat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 city of student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7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Student_State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  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Gujrat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 state of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Student_BirthDate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-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25-11-1999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field represent of birthday of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Student_Gender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Male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field represent of gender of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2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Student_Phone_No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+91 9727885713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field represent the student phone number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Student_Email_Id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320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10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solidFill>
                            <a:srgbClr val="0000FF"/>
                          </a:solidFill>
                          <a:effectLst/>
                          <a:latin typeface="Calibri"/>
                          <a:ea typeface="Calibri"/>
                          <a:cs typeface="Mangal"/>
                          <a:hlinkClick r:id="rId2"/>
                        </a:rPr>
                        <a:t>katariayash007</a:t>
                      </a:r>
                      <a:r>
                        <a:rPr lang="en-US" sz="1100" u="sng">
                          <a:solidFill>
                            <a:srgbClr val="0000FF"/>
                          </a:solidFill>
                          <a:effectLst/>
                          <a:latin typeface="Cambria"/>
                          <a:ea typeface="Calibri"/>
                          <a:cs typeface="Mangal"/>
                          <a:hlinkClick r:id="rId2"/>
                        </a:rPr>
                        <a:t>@gmail.com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firld represent the email id of a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Student_UG_Course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 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UG Course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field represent course of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57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mbria"/>
                          <a:ea typeface="Calibri"/>
                          <a:cs typeface="Mangal"/>
                        </a:rPr>
                        <a:t>Student_city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Surat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 city of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57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Student_State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15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  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Gujrat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 state of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57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Student_BirthDate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-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25-11-1999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This field represent of birthday of student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57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Student_Gender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Male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This field represent of gender of student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r>
                        <a:rPr lang="en-IN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57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mbria"/>
                          <a:ea typeface="Calibri"/>
                          <a:cs typeface="Mangal"/>
                        </a:rPr>
                        <a:t>Student_PG_Course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PG Course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field represent course of student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57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Student_Password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16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Kunj@2511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field represent student password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57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Student_Photo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image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-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-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This field represents the photo of the student.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57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Year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varchar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Mangal"/>
                        </a:rPr>
                        <a:t>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Calibri"/>
                          <a:cs typeface="Cambria"/>
                        </a:rPr>
                        <a:t>NOT NULL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2020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Calibri"/>
                          <a:cs typeface="Mangal"/>
                        </a:rPr>
                        <a:t>This  field represents Year of Register   of student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0275" algn="l"/>
                        </a:tabLs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789697" y="24489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46463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9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" y="306300"/>
            <a:ext cx="11917680" cy="698524"/>
          </a:xfrm>
        </p:spPr>
        <p:txBody>
          <a:bodyPr>
            <a:noAutofit/>
          </a:bodyPr>
          <a:lstStyle/>
          <a:p>
            <a:r>
              <a:rPr lang="en-US" dirty="0"/>
              <a:t>Screenshots</a:t>
            </a:r>
            <a:br>
              <a:rPr lang="en-US" dirty="0"/>
            </a:br>
            <a:r>
              <a:rPr lang="en-US" sz="2400" dirty="0"/>
              <a:t>1. Login</a:t>
            </a:r>
            <a:endParaRPr lang="en-US" sz="2000" dirty="0"/>
          </a:p>
        </p:txBody>
      </p:sp>
      <p:pic>
        <p:nvPicPr>
          <p:cNvPr id="1027" name="Picture 3" descr="C:\Users\DELL\Desktop\Study\Project\SS\Screenshot_2020-01-15 Company Login Pag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2038"/>
            <a:ext cx="11777132" cy="51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9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" y="187767"/>
            <a:ext cx="11917680" cy="337166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700" dirty="0"/>
              <a:t>2. Forgot Password</a:t>
            </a:r>
            <a:endParaRPr lang="en-US" sz="2200" dirty="0"/>
          </a:p>
        </p:txBody>
      </p:sp>
      <p:pic>
        <p:nvPicPr>
          <p:cNvPr id="3074" name="Picture 2" descr="C:\Users\DELL\Desktop\Study\Project\SS\Screenshot_2020-01-15 Company Forgot Passwor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821267"/>
            <a:ext cx="5571066" cy="536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ELL\Desktop\Study\Project\SS\Screenshot_2020-01-15 Company Forgot Password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133" y="804334"/>
            <a:ext cx="6299199" cy="539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" y="186268"/>
            <a:ext cx="11917680" cy="381000"/>
          </a:xfrm>
        </p:spPr>
        <p:txBody>
          <a:bodyPr>
            <a:noAutofit/>
          </a:bodyPr>
          <a:lstStyle/>
          <a:p>
            <a:r>
              <a:rPr lang="en-US" sz="2400" dirty="0"/>
              <a:t>3. Reset Password</a:t>
            </a:r>
          </a:p>
        </p:txBody>
      </p:sp>
      <p:pic>
        <p:nvPicPr>
          <p:cNvPr id="2051" name="Picture 3" descr="C:\Users\DELL\Desktop\Study\Project\SS\Screenshot_2020-01-15 Company Login Page(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7" y="668867"/>
            <a:ext cx="11768666" cy="55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9" y="319605"/>
            <a:ext cx="11917680" cy="374662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700" dirty="0"/>
              <a:t>4. Administrator Dashboard</a:t>
            </a:r>
            <a:endParaRPr lang="en-US" sz="220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5" y="736600"/>
            <a:ext cx="11726332" cy="54186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4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809D-BEAD-4ACF-BCBA-A5E2F786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Proposed System : </a:t>
            </a:r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47082-5CC1-4AC4-9083-BA3E6784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" y="1299882"/>
            <a:ext cx="12014051" cy="5001344"/>
          </a:xfrm>
        </p:spPr>
        <p:txBody>
          <a:bodyPr/>
          <a:lstStyle/>
          <a:p>
            <a:r>
              <a:rPr lang="en-US" dirty="0">
                <a:latin typeface="Cambria" pitchFamily="18" charset="0"/>
              </a:rPr>
              <a:t>The Placement Management System (Company Module) is developed to ensure that the company gets an opportunity to select eligible students from the institute for internship/placement in their organizations based on criteria defined on technology, formal agreement, office timing etc.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6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" y="162367"/>
            <a:ext cx="11917680" cy="37103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/>
              <a:t>5. Registration(Company Basic Details)</a:t>
            </a:r>
            <a:endParaRPr lang="en-US" dirty="0"/>
          </a:p>
        </p:txBody>
      </p:sp>
      <p:pic>
        <p:nvPicPr>
          <p:cNvPr id="5" name="Picture 4" descr="C:\Users\DELL\Downloads\Screenshot_2020-03-12 Company Registration For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67" y="584201"/>
            <a:ext cx="8068733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1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" y="162367"/>
            <a:ext cx="11917680" cy="37103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/>
              <a:t>6. Registration(Company Offerings Details)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31</a:t>
            </a:fld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42" y="612775"/>
            <a:ext cx="6191250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 descr="C:\Users\DELL\Desktop\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" y="596900"/>
            <a:ext cx="5704944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9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" y="162367"/>
            <a:ext cx="11917680" cy="3795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/>
              <a:t>7. Admin Configure Invites(Admin Side)</a:t>
            </a:r>
            <a:endParaRPr lang="en-US" dirty="0"/>
          </a:p>
        </p:txBody>
      </p:sp>
      <p:pic>
        <p:nvPicPr>
          <p:cNvPr id="4" name="Picture 3" descr="C:\Users\DELL\Desktop\Study\Project\SS_PMS\Screenshot_2020-03-05 Invitation Template Pag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67" y="651933"/>
            <a:ext cx="9829799" cy="56218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8. Manage Profile’s(Admin Side)</a:t>
            </a:r>
            <a:endParaRPr lang="en-US" dirty="0"/>
          </a:p>
        </p:txBody>
      </p:sp>
      <p:pic>
        <p:nvPicPr>
          <p:cNvPr id="4" name="Picture 3" descr="C:\Users\DELL\Desktop\Study\Project\SS_PMS\Screenshot_2020-03-05 Manage Company'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67" y="770467"/>
            <a:ext cx="9398000" cy="53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397933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9. Manage Profile’s Basic Details(Admin Side)</a:t>
            </a:r>
            <a:endParaRPr lang="en-US" dirty="0"/>
          </a:p>
        </p:txBody>
      </p:sp>
      <p:pic>
        <p:nvPicPr>
          <p:cNvPr id="5" name="Picture 4" descr="C:\Users\DELL\Desktop\Screenshot_2020-03-11 Company Update Profil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533400"/>
            <a:ext cx="9753599" cy="57488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5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31326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10. Manage Profile’s  Offering Details(Admin Side)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35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42" y="612775"/>
            <a:ext cx="6191250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DELL\Desktop\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" y="596900"/>
            <a:ext cx="5704944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9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11. Configure Alert(Admin Side)</a:t>
            </a:r>
            <a:endParaRPr lang="en-US" dirty="0"/>
          </a:p>
        </p:txBody>
      </p:sp>
      <p:pic>
        <p:nvPicPr>
          <p:cNvPr id="5" name="Picture 4" descr="C:\Users\DELL\Desktop\Study\Project\SS_PMS\Screenshot_2020-03-05 Admin Configure Aler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609600"/>
            <a:ext cx="7958667" cy="5604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9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12. Blacklist Configuration(Admin Side)</a:t>
            </a:r>
            <a:endParaRPr lang="en-US" dirty="0"/>
          </a:p>
        </p:txBody>
      </p:sp>
      <p:pic>
        <p:nvPicPr>
          <p:cNvPr id="5" name="Picture 4" descr="C:\Users\DELL\Desktop\Study\Project\SS_PMS\Screenshot_2020-03-05 Admin Blacklist Configuratio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67" y="685801"/>
            <a:ext cx="9271000" cy="46058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6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13. Interview Round Marks (Admin Side)</a:t>
            </a:r>
            <a:endParaRPr lang="en-US" dirty="0"/>
          </a:p>
        </p:txBody>
      </p:sp>
      <p:pic>
        <p:nvPicPr>
          <p:cNvPr id="4" name="Picture 3" descr="C:\Users\DELL\Desktop\Study\Project\SS_PMS\Screenshot_2020-03-05 Admin Rounds Marks Entry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533" y="770467"/>
            <a:ext cx="9770533" cy="53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7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14. Interview Attendance(Admin Side)</a:t>
            </a:r>
            <a:endParaRPr lang="en-US" dirty="0"/>
          </a:p>
        </p:txBody>
      </p:sp>
      <p:pic>
        <p:nvPicPr>
          <p:cNvPr id="4" name="Picture 3" descr="C:\Users\DELL\Desktop\Study\Project\SS_PMS\Screenshot_2020-03-05 Admin Interview Attendanc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32" y="838199"/>
            <a:ext cx="9127067" cy="44958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809D-BEAD-4ACF-BCBA-A5E2F786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Proposed System : </a:t>
            </a:r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47082-5CC1-4AC4-9083-BA3E6784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" y="990600"/>
            <a:ext cx="12014051" cy="5310626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The objective of this module is to provide an interface to the companies where they can</a:t>
            </a:r>
            <a:endParaRPr lang="en-US" sz="26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manage their company’s basic details, their offerings (stipend, package, tenure) details, recruitment parameters to check student’s eligibility. </a:t>
            </a:r>
          </a:p>
          <a:p>
            <a:r>
              <a:rPr lang="en-US" dirty="0">
                <a:latin typeface="Cambria" pitchFamily="18" charset="0"/>
              </a:rPr>
              <a:t>The schedule managed by placement committee are a point of choice for confirming dates of interview.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15. Generate Schedule(Admin Side)</a:t>
            </a:r>
            <a:endParaRPr lang="en-US" dirty="0"/>
          </a:p>
        </p:txBody>
      </p:sp>
      <p:pic>
        <p:nvPicPr>
          <p:cNvPr id="4" name="Picture 3" descr="C:\Users\DELL\Downloads\Screenshot_2020-03-13 Interview Schedule Genera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3" y="673947"/>
            <a:ext cx="10329333" cy="54389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3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16. Company Short-List(Admin Side)</a:t>
            </a:r>
            <a:endParaRPr lang="en-US" dirty="0"/>
          </a:p>
        </p:txBody>
      </p:sp>
      <p:pic>
        <p:nvPicPr>
          <p:cNvPr id="5" name="Picture 4" descr="C:\Users\DELL\Downloads\Screenshot_2020-03-11 Company Shortli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67" y="723900"/>
            <a:ext cx="9321800" cy="53805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17. Company Update Profile(Company Side)</a:t>
            </a:r>
            <a:endParaRPr lang="en-US" dirty="0"/>
          </a:p>
        </p:txBody>
      </p:sp>
      <p:pic>
        <p:nvPicPr>
          <p:cNvPr id="5" name="Picture 4" descr="C:\Users\DELL\Desktop\Study\Project\SS_PMS\Screenshot_2020-03-05 Company Update Profil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33" y="592667"/>
            <a:ext cx="7967133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9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321733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18. Company Offering Page(Company Side)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42" y="612775"/>
            <a:ext cx="6191250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C:\Users\DELL\Desktop\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" y="596900"/>
            <a:ext cx="5704944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19. Change Password(Company Side)</a:t>
            </a:r>
            <a:endParaRPr lang="en-US" dirty="0"/>
          </a:p>
        </p:txBody>
      </p:sp>
      <p:pic>
        <p:nvPicPr>
          <p:cNvPr id="4" name="Picture 3" descr="C:\Users\DELL\Desktop\Study\Project\SS_PMS\Screenshot_2020-03-05 Company Update Passwor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965200"/>
            <a:ext cx="10210800" cy="48852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0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20. Interested Students(Company Side)</a:t>
            </a:r>
            <a:endParaRPr lang="en-US" dirty="0"/>
          </a:p>
        </p:txBody>
      </p:sp>
      <p:pic>
        <p:nvPicPr>
          <p:cNvPr id="5" name="Picture 4" descr="C:\Users\DELL\Downloads\Screenshot_2020-03-13 Interested Students(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467" y="696277"/>
            <a:ext cx="9042400" cy="51711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6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21. View Schedule(Company Side)</a:t>
            </a:r>
            <a:endParaRPr lang="en-US" dirty="0"/>
          </a:p>
        </p:txBody>
      </p:sp>
      <p:pic>
        <p:nvPicPr>
          <p:cNvPr id="4" name="Picture 3" descr="C:\Users\DELL\Downloads\Screenshot_2020-03-13 Company Dashboar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804334"/>
            <a:ext cx="8593667" cy="50207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22. Post Results(Company Side)</a:t>
            </a:r>
            <a:endParaRPr lang="en-US" dirty="0"/>
          </a:p>
        </p:txBody>
      </p:sp>
      <p:pic>
        <p:nvPicPr>
          <p:cNvPr id="4" name="Picture 3" descr="C:\Users\DELL\Desktop\Study\Project\SS_PMS\Screenshot_2020-03-05 Admin Interview Attendanc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467" y="778933"/>
            <a:ext cx="9017000" cy="51731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23. Alerts(Company Side)</a:t>
            </a:r>
            <a:endParaRPr lang="en-US" dirty="0"/>
          </a:p>
        </p:txBody>
      </p:sp>
      <p:pic>
        <p:nvPicPr>
          <p:cNvPr id="5" name="Picture 4" descr="C:\Users\DELL\Desktop\Study\Project\SS_PMS\Screenshot_2020-03-05 Screenshot(2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1" y="719667"/>
            <a:ext cx="7594600" cy="54525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2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24. Contact Us(Admin Side)</a:t>
            </a:r>
            <a:endParaRPr lang="en-US" dirty="0"/>
          </a:p>
        </p:txBody>
      </p:sp>
      <p:pic>
        <p:nvPicPr>
          <p:cNvPr id="4" name="Picture 3" descr="C:\Users\DELL\Desktop\Study\Project\SS_PMS\Screenshot_2020-03-05 Screenshot(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467" y="889000"/>
            <a:ext cx="9101666" cy="482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809D-BEAD-4ACF-BCBA-A5E2F786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Proposed System : </a:t>
            </a:r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47082-5CC1-4AC4-9083-BA3E6784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The scope of the proposed system is limited to the company module</a:t>
            </a:r>
          </a:p>
          <a:p>
            <a:pPr lvl="1"/>
            <a:r>
              <a:rPr lang="en-US" dirty="0">
                <a:latin typeface="Cambria" pitchFamily="18" charset="0"/>
              </a:rPr>
              <a:t> which will assist the student and the feedback analysis module accordingly.</a:t>
            </a:r>
          </a:p>
          <a:p>
            <a:r>
              <a:rPr lang="en-US" dirty="0">
                <a:latin typeface="Cambria" pitchFamily="18" charset="0"/>
              </a:rPr>
              <a:t>The system shall be able to</a:t>
            </a:r>
          </a:p>
          <a:p>
            <a:pPr lvl="1"/>
            <a:r>
              <a:rPr lang="en-US" dirty="0">
                <a:latin typeface="Cambria" pitchFamily="18" charset="0"/>
              </a:rPr>
              <a:t> manage company details, generate schedules </a:t>
            </a:r>
            <a:r>
              <a:rPr lang="en-IN" dirty="0"/>
              <a:t>and attendance</a:t>
            </a:r>
            <a:r>
              <a:rPr lang="en-US" dirty="0">
                <a:latin typeface="Cambria" pitchFamily="18" charset="0"/>
              </a:rPr>
              <a:t> of the interview and   generate various statistical reports for analysis.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9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7" y="110067"/>
            <a:ext cx="11917680" cy="496824"/>
          </a:xfrm>
        </p:spPr>
        <p:txBody>
          <a:bodyPr>
            <a:normAutofit/>
          </a:bodyPr>
          <a:lstStyle/>
          <a:p>
            <a:r>
              <a:rPr lang="en-US" sz="2400" dirty="0"/>
              <a:t>25. About Us(Admin Side)</a:t>
            </a:r>
            <a:endParaRPr lang="en-US" dirty="0"/>
          </a:p>
        </p:txBody>
      </p:sp>
      <p:pic>
        <p:nvPicPr>
          <p:cNvPr id="4" name="Picture 3" descr="C:\Users\DELL\Desktop\Study\Project\SS_PMS\Screenshot_2020-03-05 Screenshot(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467" y="889000"/>
            <a:ext cx="9101666" cy="482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12" y="86167"/>
            <a:ext cx="11917680" cy="698524"/>
          </a:xfrm>
        </p:spPr>
        <p:txBody>
          <a:bodyPr>
            <a:noAutofit/>
          </a:bodyPr>
          <a:lstStyle/>
          <a:p>
            <a:r>
              <a:rPr lang="en-US" dirty="0"/>
              <a:t>Demonstration : </a:t>
            </a:r>
            <a:r>
              <a:rPr lang="en-US" dirty="0">
                <a:solidFill>
                  <a:srgbClr val="FF0000"/>
                </a:solidFill>
              </a:rPr>
              <a:t>Admin Side</a:t>
            </a:r>
            <a:endParaRPr lang="en-US" sz="2000" dirty="0"/>
          </a:p>
        </p:txBody>
      </p:sp>
      <p:pic>
        <p:nvPicPr>
          <p:cNvPr id="4" name="Admin Side 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" y="824971"/>
            <a:ext cx="10888133" cy="526067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1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12" y="86167"/>
            <a:ext cx="11917680" cy="698524"/>
          </a:xfrm>
        </p:spPr>
        <p:txBody>
          <a:bodyPr>
            <a:noAutofit/>
          </a:bodyPr>
          <a:lstStyle/>
          <a:p>
            <a:r>
              <a:rPr lang="en-US" dirty="0"/>
              <a:t>Demonstration : </a:t>
            </a:r>
            <a:r>
              <a:rPr lang="en-US" dirty="0">
                <a:solidFill>
                  <a:srgbClr val="FF0000"/>
                </a:solidFill>
              </a:rPr>
              <a:t>Company Side</a:t>
            </a:r>
            <a:endParaRPr lang="en-US" sz="2000" dirty="0"/>
          </a:p>
        </p:txBody>
      </p:sp>
      <p:pic>
        <p:nvPicPr>
          <p:cNvPr id="5" name="Company Side 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5867" y="731838"/>
            <a:ext cx="10684933" cy="523875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" y="306300"/>
            <a:ext cx="11917680" cy="698524"/>
          </a:xfrm>
        </p:spPr>
        <p:txBody>
          <a:bodyPr>
            <a:noAutofit/>
          </a:bodyPr>
          <a:lstStyle/>
          <a:p>
            <a:r>
              <a:rPr lang="en-US" dirty="0"/>
              <a:t>Reports</a:t>
            </a:r>
            <a:br>
              <a:rPr lang="en-US" dirty="0"/>
            </a:br>
            <a:r>
              <a:rPr lang="en-US" sz="2400" dirty="0"/>
              <a:t>1. Current Year Statistics of Each Company</a:t>
            </a:r>
            <a:endParaRPr lang="en-US" sz="2000" dirty="0"/>
          </a:p>
        </p:txBody>
      </p:sp>
      <p:pic>
        <p:nvPicPr>
          <p:cNvPr id="8194" name="Picture 2" descr="C:\Users\DELL\Desktop\Currently_Year_Wise_Report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9" y="1062038"/>
            <a:ext cx="10728960" cy="51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9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45" y="111566"/>
            <a:ext cx="11917680" cy="464167"/>
          </a:xfrm>
        </p:spPr>
        <p:txBody>
          <a:bodyPr>
            <a:no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2. Previous Years Statistics of Each Company</a:t>
            </a:r>
            <a:endParaRPr lang="en-US" sz="2000" dirty="0"/>
          </a:p>
        </p:txBody>
      </p:sp>
      <p:pic>
        <p:nvPicPr>
          <p:cNvPr id="9218" name="Picture 2" descr="C:\Users\DELL\Desktop\Previous_Year_Repor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" y="664104"/>
            <a:ext cx="10617200" cy="563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1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45" y="111566"/>
            <a:ext cx="11917680" cy="464167"/>
          </a:xfrm>
        </p:spPr>
        <p:txBody>
          <a:bodyPr>
            <a:noAutofit/>
          </a:bodyPr>
          <a:lstStyle/>
          <a:p>
            <a:r>
              <a:rPr lang="en-US" sz="2000" dirty="0"/>
              <a:t>3 . Total Recruited Students By Each Company </a:t>
            </a:r>
            <a:r>
              <a:rPr lang="en-US" sz="2000" dirty="0" err="1"/>
              <a:t>Untill</a:t>
            </a:r>
            <a:r>
              <a:rPr lang="en-US" sz="2000" dirty="0"/>
              <a:t> Now</a:t>
            </a:r>
          </a:p>
        </p:txBody>
      </p:sp>
      <p:pic>
        <p:nvPicPr>
          <p:cNvPr id="10242" name="Picture 2" descr="C:\Users\DELL\Desktop\Total_Recurited Stud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802216"/>
            <a:ext cx="9956800" cy="52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45" y="111566"/>
            <a:ext cx="11917680" cy="464167"/>
          </a:xfrm>
        </p:spPr>
        <p:txBody>
          <a:bodyPr>
            <a:noAutofit/>
          </a:bodyPr>
          <a:lstStyle/>
          <a:p>
            <a:r>
              <a:rPr lang="en-US" sz="2000" dirty="0"/>
              <a:t>4 . Previous Year’s Highest Package Offered</a:t>
            </a:r>
          </a:p>
        </p:txBody>
      </p:sp>
      <p:pic>
        <p:nvPicPr>
          <p:cNvPr id="11266" name="Picture 2" descr="C:\Users\DELL\Desktop\Previous_year_High_pack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1"/>
            <a:ext cx="9829800" cy="51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6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45" y="111566"/>
            <a:ext cx="11917680" cy="464167"/>
          </a:xfrm>
        </p:spPr>
        <p:txBody>
          <a:bodyPr>
            <a:noAutofit/>
          </a:bodyPr>
          <a:lstStyle/>
          <a:p>
            <a:r>
              <a:rPr lang="en-US" sz="2000" dirty="0"/>
              <a:t>5 . Previous Year’s Highest Stipend Offered</a:t>
            </a:r>
          </a:p>
        </p:txBody>
      </p:sp>
      <p:pic>
        <p:nvPicPr>
          <p:cNvPr id="12290" name="Picture 2" descr="C:\Users\DELL\Desktop\Previous_Year_High_Stip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22867"/>
            <a:ext cx="9753600" cy="521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2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45" y="111566"/>
            <a:ext cx="11917680" cy="464167"/>
          </a:xfrm>
        </p:spPr>
        <p:txBody>
          <a:bodyPr>
            <a:noAutofit/>
          </a:bodyPr>
          <a:lstStyle/>
          <a:p>
            <a:r>
              <a:rPr lang="en-US" sz="2000" dirty="0"/>
              <a:t>6 . Current Year Attendance Report of Each Company</a:t>
            </a:r>
          </a:p>
        </p:txBody>
      </p:sp>
      <p:pic>
        <p:nvPicPr>
          <p:cNvPr id="13314" name="Picture 2" descr="C:\Users\DELL\Desktop\Current_Year_Attendence Rep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36599"/>
            <a:ext cx="9753600" cy="53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" y="162367"/>
            <a:ext cx="11917680" cy="3775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7 . Year Wise Reports of Individual Company’s</a:t>
            </a:r>
            <a:endParaRPr lang="en-IN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2" y="635000"/>
            <a:ext cx="11603533" cy="56657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90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809D-BEAD-4ACF-BCBA-A5E2F786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User &amp; Roles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47082-5CC1-4AC4-9083-BA3E6784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" y="1290918"/>
            <a:ext cx="11917680" cy="5010308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3600" dirty="0">
                <a:latin typeface="Cambria" pitchFamily="18" charset="0"/>
              </a:rPr>
              <a:t>Admin :-</a:t>
            </a:r>
            <a:endParaRPr lang="en-US" sz="2800" dirty="0"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Managing Company Details</a:t>
            </a:r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Managing Companies Short-listing Criteria</a:t>
            </a:r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Configuring Invites</a:t>
            </a:r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Categorizing Companies</a:t>
            </a:r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Generating Short-list</a:t>
            </a:r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Generating Schedules</a:t>
            </a:r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Managing Interview Attendance</a:t>
            </a:r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Configure Alerts</a:t>
            </a:r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Procuring Feedbacks</a:t>
            </a:r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Managing Student Rounds Details</a:t>
            </a:r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8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" y="162367"/>
            <a:ext cx="11917680" cy="455942"/>
          </a:xfrm>
        </p:spPr>
        <p:txBody>
          <a:bodyPr>
            <a:normAutofit/>
          </a:bodyPr>
          <a:lstStyle/>
          <a:p>
            <a:r>
              <a:rPr lang="en-IN" sz="2000" dirty="0" smtClean="0"/>
              <a:t>8. Total Number of Time Company’s Visited Institute</a:t>
            </a:r>
            <a:endParaRPr lang="en-IN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24" y="757238"/>
            <a:ext cx="11353190" cy="55435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9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" y="162367"/>
            <a:ext cx="11917680" cy="386273"/>
          </a:xfrm>
        </p:spPr>
        <p:txBody>
          <a:bodyPr>
            <a:normAutofit/>
          </a:bodyPr>
          <a:lstStyle/>
          <a:p>
            <a:r>
              <a:rPr lang="en-IN" sz="2000" dirty="0" smtClean="0"/>
              <a:t>9. Student-Company Ratio of Each Year</a:t>
            </a:r>
            <a:endParaRPr lang="en-IN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3" y="670560"/>
            <a:ext cx="10728960" cy="54995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5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9C59-BA3E-4F06-9535-5C84CFDF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8AEA8-5E59-499C-959D-F616ABB3D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en-US" sz="2800" dirty="0"/>
              <a:t>Web references</a:t>
            </a:r>
          </a:p>
          <a:p>
            <a:r>
              <a:rPr lang="en-IN" b="1" dirty="0"/>
              <a:t> </a:t>
            </a:r>
            <a:r>
              <a:rPr lang="en-IN" sz="1800" u="sng" dirty="0">
                <a:latin typeface="Cambria" pitchFamily="18" charset="0"/>
                <a:hlinkClick r:id="rId2"/>
              </a:rPr>
              <a:t>https://docs.microsoft.com/enus/dotnet/csharp/programming-guide/inside-aprogram/coding-conventions</a:t>
            </a:r>
            <a:endParaRPr lang="en-US" sz="1800" dirty="0">
              <a:latin typeface="Cambria" pitchFamily="18" charset="0"/>
            </a:endParaRPr>
          </a:p>
          <a:p>
            <a:r>
              <a:rPr lang="en-IN" sz="1800" u="sng" dirty="0">
                <a:latin typeface="Cambria" pitchFamily="18" charset="0"/>
                <a:hlinkClick r:id="rId3"/>
              </a:rPr>
              <a:t>https://docs.microsoft.com/enus/dotnet/standard/design-guidelines/</a:t>
            </a:r>
            <a:endParaRPr lang="en-US" sz="1800" dirty="0">
              <a:latin typeface="Cambria" pitchFamily="18" charset="0"/>
            </a:endParaRPr>
          </a:p>
          <a:p>
            <a:r>
              <a:rPr lang="en-IN" sz="1800" u="sng" dirty="0">
                <a:latin typeface="Cambria" pitchFamily="18" charset="0"/>
                <a:hlinkClick r:id="rId4"/>
              </a:rPr>
              <a:t>https://docs.microsoft.com/en-us/aspnet/tutorials</a:t>
            </a:r>
            <a:endParaRPr lang="en-US" sz="1800" dirty="0">
              <a:latin typeface="Cambria" pitchFamily="18" charset="0"/>
            </a:endParaRPr>
          </a:p>
          <a:p>
            <a:r>
              <a:rPr lang="en-IN" sz="1800" u="sng" dirty="0">
                <a:latin typeface="Cambria" pitchFamily="18" charset="0"/>
                <a:hlinkClick r:id="rId5"/>
              </a:rPr>
              <a:t>https://www.guru99.com/software-testing.html</a:t>
            </a:r>
            <a:endParaRPr lang="en-US" sz="1800" dirty="0">
              <a:latin typeface="Cambria" pitchFamily="18" charset="0"/>
            </a:endParaRPr>
          </a:p>
          <a:p>
            <a:r>
              <a:rPr lang="en-IN" sz="1800" u="sng" dirty="0">
                <a:latin typeface="Cambria" pitchFamily="18" charset="0"/>
                <a:hlinkClick r:id="rId6"/>
              </a:rPr>
              <a:t>https://www.toolsqa.com/software-testing/test-case-specification/</a:t>
            </a:r>
            <a:endParaRPr lang="en-US" sz="1800" dirty="0">
              <a:latin typeface="Cambria" pitchFamily="18" charset="0"/>
            </a:endParaRPr>
          </a:p>
          <a:p>
            <a:r>
              <a:rPr lang="en-IN" sz="1800" u="sng" dirty="0">
                <a:latin typeface="Cambria" pitchFamily="18" charset="0"/>
                <a:hlinkClick r:id="rId7"/>
              </a:rPr>
              <a:t>https://www.guru99.com/testing-tools.html</a:t>
            </a:r>
            <a:endParaRPr lang="en-US" sz="1800" dirty="0">
              <a:latin typeface="Cambria" pitchFamily="18" charset="0"/>
            </a:endParaRPr>
          </a:p>
          <a:p>
            <a:r>
              <a:rPr lang="en-IN" sz="1800" u="sng" dirty="0">
                <a:latin typeface="Cambria" pitchFamily="18" charset="0"/>
                <a:hlinkClick r:id="rId8"/>
              </a:rPr>
              <a:t>https://www.hitex.com/tools-components/test-tools/test-case-specification/</a:t>
            </a:r>
            <a:endParaRPr lang="en-US" sz="1800" dirty="0">
              <a:latin typeface="Cambria" pitchFamily="18" charset="0"/>
            </a:endParaRPr>
          </a:p>
          <a:p>
            <a:r>
              <a:rPr lang="en-IN" sz="1800" u="sng" dirty="0">
                <a:latin typeface="Cambria" pitchFamily="18" charset="0"/>
                <a:hlinkClick r:id="rId9"/>
              </a:rPr>
              <a:t>https://www.tutorialspoint.com/software_testing_dictionary/test_tools.htm</a:t>
            </a:r>
            <a:endParaRPr lang="en-US" sz="1800" dirty="0">
              <a:latin typeface="Cambria" pitchFamily="18" charset="0"/>
            </a:endParaRPr>
          </a:p>
          <a:p>
            <a:pPr lvl="1" fontAlgn="base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3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77206" y="2921169"/>
            <a:ext cx="38375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Cambria" panose="02040503050406030204" pitchFamily="18" charset="0"/>
              </a:rPr>
              <a:t>Thank</a:t>
            </a:r>
            <a:r>
              <a:rPr lang="en-IN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You.!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3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809D-BEAD-4ACF-BCBA-A5E2F786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User &amp; Roles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47082-5CC1-4AC4-9083-BA3E6784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" y="1290918"/>
            <a:ext cx="11917680" cy="5010308"/>
          </a:xfrm>
        </p:spPr>
        <p:txBody>
          <a:bodyPr>
            <a:normAutofit/>
          </a:bodyPr>
          <a:lstStyle/>
          <a:p>
            <a:pPr lvl="0"/>
            <a:r>
              <a:rPr lang="en-US" sz="3600" dirty="0">
                <a:latin typeface="Cambria" pitchFamily="18" charset="0"/>
              </a:rPr>
              <a:t>Company :-</a:t>
            </a:r>
            <a:endParaRPr lang="en-US" sz="2800" dirty="0"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Registration.</a:t>
            </a:r>
            <a:endParaRPr lang="en-US" sz="2800" dirty="0"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Login.</a:t>
            </a:r>
            <a:endParaRPr lang="en-US" sz="2800" dirty="0"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Update profile.</a:t>
            </a:r>
            <a:endParaRPr lang="en-US" sz="2800" dirty="0"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Request shortlisted students according to criteria.</a:t>
            </a:r>
            <a:endParaRPr lang="en-US" sz="2800" dirty="0"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Short-list Students.</a:t>
            </a:r>
            <a:endParaRPr lang="en-US" sz="2800" dirty="0"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View student details.</a:t>
            </a:r>
            <a:endParaRPr lang="en-US" sz="2800" dirty="0">
              <a:latin typeface="Cambria" pitchFamily="18" charset="0"/>
            </a:endParaRPr>
          </a:p>
          <a:p>
            <a:pPr lvl="1"/>
            <a:r>
              <a:rPr lang="en-IN" sz="2800" dirty="0">
                <a:latin typeface="Cambria" pitchFamily="18" charset="0"/>
              </a:rPr>
              <a:t>Post Results.</a:t>
            </a:r>
            <a:endParaRPr lang="en-US" sz="2800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9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809D-BEAD-4ACF-BCBA-A5E2F786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Proposed System : </a:t>
            </a:r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Expected Requirements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47082-5CC1-4AC4-9083-BA3E6784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" y="1290918"/>
            <a:ext cx="11917680" cy="5010308"/>
          </a:xfrm>
        </p:spPr>
        <p:txBody>
          <a:bodyPr>
            <a:normAutofit lnSpcReduction="10000"/>
          </a:bodyPr>
          <a:lstStyle/>
          <a:p>
            <a:pPr lvl="1"/>
            <a:r>
              <a:rPr lang="en-IN" sz="3000" dirty="0">
                <a:solidFill>
                  <a:srgbClr val="C00000"/>
                </a:solidFill>
              </a:rPr>
              <a:t>Maintain the company's profile.</a:t>
            </a:r>
            <a:endParaRPr lang="en-US" sz="3000" dirty="0">
              <a:solidFill>
                <a:srgbClr val="C00000"/>
              </a:solidFill>
            </a:endParaRPr>
          </a:p>
          <a:p>
            <a:pPr lvl="1"/>
            <a:r>
              <a:rPr lang="en-IN" sz="3000" dirty="0">
                <a:solidFill>
                  <a:srgbClr val="C00000"/>
                </a:solidFill>
              </a:rPr>
              <a:t>Maintain the company repository.</a:t>
            </a:r>
            <a:endParaRPr lang="en-US" sz="3000" dirty="0">
              <a:solidFill>
                <a:srgbClr val="C00000"/>
              </a:solidFill>
            </a:endParaRPr>
          </a:p>
          <a:p>
            <a:pPr lvl="1"/>
            <a:r>
              <a:rPr lang="en-IN" sz="3000" dirty="0">
                <a:solidFill>
                  <a:srgbClr val="C00000"/>
                </a:solidFill>
              </a:rPr>
              <a:t>Configure the invitation for the companies.</a:t>
            </a:r>
            <a:endParaRPr lang="en-US" sz="3000" dirty="0">
              <a:solidFill>
                <a:srgbClr val="C00000"/>
              </a:solidFill>
            </a:endParaRPr>
          </a:p>
          <a:p>
            <a:pPr lvl="1"/>
            <a:r>
              <a:rPr lang="en-IN" sz="3000" dirty="0">
                <a:solidFill>
                  <a:srgbClr val="C00000"/>
                </a:solidFill>
              </a:rPr>
              <a:t>Categorize companies based on parameters matching with companies with student's parameters.</a:t>
            </a:r>
            <a:endParaRPr lang="en-US" sz="3000" dirty="0">
              <a:solidFill>
                <a:srgbClr val="C00000"/>
              </a:solidFill>
            </a:endParaRPr>
          </a:p>
          <a:p>
            <a:pPr lvl="1"/>
            <a:r>
              <a:rPr lang="en-IN" sz="3000" dirty="0">
                <a:solidFill>
                  <a:srgbClr val="C00000"/>
                </a:solidFill>
              </a:rPr>
              <a:t>Manage companies' short-listing criteria.</a:t>
            </a:r>
            <a:endParaRPr lang="en-US" sz="3000" dirty="0">
              <a:solidFill>
                <a:srgbClr val="C00000"/>
              </a:solidFill>
            </a:endParaRPr>
          </a:p>
          <a:p>
            <a:pPr lvl="1"/>
            <a:r>
              <a:rPr lang="en-IN" sz="3000" dirty="0">
                <a:solidFill>
                  <a:srgbClr val="C00000"/>
                </a:solidFill>
              </a:rPr>
              <a:t>Generating schedules.</a:t>
            </a:r>
            <a:endParaRPr lang="en-US" sz="3000" dirty="0">
              <a:solidFill>
                <a:srgbClr val="C00000"/>
              </a:solidFill>
            </a:endParaRPr>
          </a:p>
          <a:p>
            <a:pPr lvl="1"/>
            <a:r>
              <a:rPr lang="en-IN" sz="3000" dirty="0">
                <a:solidFill>
                  <a:srgbClr val="C00000"/>
                </a:solidFill>
              </a:rPr>
              <a:t>Maintain Interview Attendance.</a:t>
            </a:r>
            <a:endParaRPr lang="en-US" sz="3000" dirty="0">
              <a:solidFill>
                <a:srgbClr val="C00000"/>
              </a:solidFill>
            </a:endParaRPr>
          </a:p>
          <a:p>
            <a:pPr lvl="1"/>
            <a:r>
              <a:rPr lang="en-IN" sz="3000" dirty="0">
                <a:solidFill>
                  <a:srgbClr val="C00000"/>
                </a:solidFill>
              </a:rPr>
              <a:t>View feedback.</a:t>
            </a:r>
            <a:endParaRPr lang="en-US" sz="3000" dirty="0">
              <a:solidFill>
                <a:srgbClr val="C00000"/>
              </a:solidFill>
            </a:endParaRPr>
          </a:p>
          <a:p>
            <a:pPr lvl="1"/>
            <a:r>
              <a:rPr lang="en-IN" sz="3000" dirty="0">
                <a:solidFill>
                  <a:srgbClr val="C00000"/>
                </a:solidFill>
              </a:rPr>
              <a:t>Generating short-lists of company.</a:t>
            </a:r>
            <a:endParaRPr lang="en-US" sz="3000" dirty="0">
              <a:solidFill>
                <a:srgbClr val="C00000"/>
              </a:solidFill>
            </a:endParaRPr>
          </a:p>
          <a:p>
            <a:pPr lvl="1"/>
            <a:r>
              <a:rPr lang="en-IN" sz="3000" dirty="0">
                <a:solidFill>
                  <a:srgbClr val="C00000"/>
                </a:solidFill>
              </a:rPr>
              <a:t>Manage student round mark details.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8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7D15-F893-41A9-9A4B-476C1935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itchFamily="18" charset="0"/>
              </a:rPr>
              <a:t>Proposed System : </a:t>
            </a:r>
            <a:r>
              <a:rPr lang="en-US" dirty="0">
                <a:solidFill>
                  <a:srgbClr val="C00000"/>
                </a:solidFill>
                <a:latin typeface="Cambria" pitchFamily="18" charset="0"/>
              </a:rPr>
              <a:t>Expected Requirements (cont..)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10B7F-4088-4C58-8107-C1FD88DB4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Registration.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Login.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Update profile.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Request particular student details (Resume/ Other related data).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Request shortlisted students according to criteria.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View shortlist student details.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pPr lvl="1"/>
            <a:r>
              <a:rPr lang="en-IN" sz="2800" dirty="0">
                <a:solidFill>
                  <a:srgbClr val="C00000"/>
                </a:solidFill>
                <a:latin typeface="Cambria" pitchFamily="18" charset="0"/>
              </a:rPr>
              <a:t>Post Results.</a:t>
            </a:r>
            <a:endParaRPr lang="en-US" sz="2800" dirty="0">
              <a:solidFill>
                <a:srgbClr val="C00000"/>
              </a:solidFill>
              <a:latin typeface="Cambria" pitchFamily="18" charset="0"/>
            </a:endParaRPr>
          </a:p>
          <a:p>
            <a:endParaRPr lang="en-US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3668</TotalTime>
  <Words>2546</Words>
  <Application>Microsoft Office PowerPoint</Application>
  <PresentationFormat>Widescreen</PresentationFormat>
  <Paragraphs>1091</Paragraphs>
  <Slides>63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Calibri Light</vt:lpstr>
      <vt:lpstr>Cambria</vt:lpstr>
      <vt:lpstr>Helvetica</vt:lpstr>
      <vt:lpstr>Mangal</vt:lpstr>
      <vt:lpstr>Times New Roman</vt:lpstr>
      <vt:lpstr>Wingdings</vt:lpstr>
      <vt:lpstr>Retrospect</vt:lpstr>
      <vt:lpstr>Placement Management System (Company Module)</vt:lpstr>
      <vt:lpstr>Identification of Need</vt:lpstr>
      <vt:lpstr>Proposed System : Definition</vt:lpstr>
      <vt:lpstr>Proposed System : Objective</vt:lpstr>
      <vt:lpstr>Proposed System : Scope</vt:lpstr>
      <vt:lpstr>User &amp; Roles</vt:lpstr>
      <vt:lpstr>User &amp; Roles</vt:lpstr>
      <vt:lpstr>Proposed System : Expected Requirements </vt:lpstr>
      <vt:lpstr>Proposed System : Expected Requirements (cont..)</vt:lpstr>
      <vt:lpstr>Proposed System : Exciting Requirements</vt:lpstr>
      <vt:lpstr>Overview of coding Specification</vt:lpstr>
      <vt:lpstr>System Design : Data Dictionary with Constraints  1. tbl_Company_Basic_Details</vt:lpstr>
      <vt:lpstr>PowerPoint Presentation</vt:lpstr>
      <vt:lpstr>2. tbl_Company_Offerings</vt:lpstr>
      <vt:lpstr>3. tbl_Technology</vt:lpstr>
      <vt:lpstr>5. tbl_Admin_Login</vt:lpstr>
      <vt:lpstr>7.tbl_Shortlist_Criteria</vt:lpstr>
      <vt:lpstr>8. tbl_Generate_Schedule</vt:lpstr>
      <vt:lpstr>9. tbl_Interview_Results</vt:lpstr>
      <vt:lpstr>10. tbl_Invitation</vt:lpstr>
      <vt:lpstr>12. tbl_Company_Past_Records</vt:lpstr>
      <vt:lpstr>13. tbl_Student_Round_Details</vt:lpstr>
      <vt:lpstr>14. tbl_Company_Alerts</vt:lpstr>
      <vt:lpstr>15. tbl_Student_Basic_Details</vt:lpstr>
      <vt:lpstr>PowerPoint Presentation</vt:lpstr>
      <vt:lpstr>Screenshots 1. Login</vt:lpstr>
      <vt:lpstr> 2. Forgot Password</vt:lpstr>
      <vt:lpstr>3. Reset Password</vt:lpstr>
      <vt:lpstr> 4. Administrator Dashboard</vt:lpstr>
      <vt:lpstr> 5. Registration(Company Basic Details)</vt:lpstr>
      <vt:lpstr> 6. Registration(Company Offerings Details)</vt:lpstr>
      <vt:lpstr> 7. Admin Configure Invites(Admin Side)</vt:lpstr>
      <vt:lpstr>8. Manage Profile’s(Admin Side)</vt:lpstr>
      <vt:lpstr>9. Manage Profile’s Basic Details(Admin Side)</vt:lpstr>
      <vt:lpstr>10. Manage Profile’s  Offering Details(Admin Side)</vt:lpstr>
      <vt:lpstr>11. Configure Alert(Admin Side)</vt:lpstr>
      <vt:lpstr>12. Blacklist Configuration(Admin Side)</vt:lpstr>
      <vt:lpstr>13. Interview Round Marks (Admin Side)</vt:lpstr>
      <vt:lpstr>14. Interview Attendance(Admin Side)</vt:lpstr>
      <vt:lpstr>15. Generate Schedule(Admin Side)</vt:lpstr>
      <vt:lpstr>16. Company Short-List(Admin Side)</vt:lpstr>
      <vt:lpstr>17. Company Update Profile(Company Side)</vt:lpstr>
      <vt:lpstr>18. Company Offering Page(Company Side)</vt:lpstr>
      <vt:lpstr>19. Change Password(Company Side)</vt:lpstr>
      <vt:lpstr>20. Interested Students(Company Side)</vt:lpstr>
      <vt:lpstr>21. View Schedule(Company Side)</vt:lpstr>
      <vt:lpstr>22. Post Results(Company Side)</vt:lpstr>
      <vt:lpstr>23. Alerts(Company Side)</vt:lpstr>
      <vt:lpstr>24. Contact Us(Admin Side)</vt:lpstr>
      <vt:lpstr>25. About Us(Admin Side)</vt:lpstr>
      <vt:lpstr>Demonstration : Admin Side</vt:lpstr>
      <vt:lpstr>Demonstration : Company Side</vt:lpstr>
      <vt:lpstr>Reports 1. Current Year Statistics of Each Company</vt:lpstr>
      <vt:lpstr> 2. Previous Years Statistics of Each Company</vt:lpstr>
      <vt:lpstr>3 . Total Recruited Students By Each Company Untill Now</vt:lpstr>
      <vt:lpstr>4 . Previous Year’s Highest Package Offered</vt:lpstr>
      <vt:lpstr>5 . Previous Year’s Highest Stipend Offered</vt:lpstr>
      <vt:lpstr>6 . Current Year Attendance Report of Each Company</vt:lpstr>
      <vt:lpstr>7 . Year Wise Reports of Individual Company’s</vt:lpstr>
      <vt:lpstr>8. Total Number of Time Company’s Visited Institute</vt:lpstr>
      <vt:lpstr>9. Student-Company Ratio of Each Year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on</dc:title>
  <dc:creator>hardiksardhara2711@outlook.com</dc:creator>
  <cp:lastModifiedBy>Kishan Mistry</cp:lastModifiedBy>
  <cp:revision>387</cp:revision>
  <dcterms:created xsi:type="dcterms:W3CDTF">2019-08-06T06:39:29Z</dcterms:created>
  <dcterms:modified xsi:type="dcterms:W3CDTF">2020-09-10T14:42:31Z</dcterms:modified>
</cp:coreProperties>
</file>